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7" r:id="rId3"/>
    <p:sldId id="285" r:id="rId4"/>
    <p:sldId id="259" r:id="rId5"/>
    <p:sldId id="260" r:id="rId6"/>
    <p:sldId id="261" r:id="rId7"/>
    <p:sldId id="265" r:id="rId8"/>
    <p:sldId id="262" r:id="rId9"/>
    <p:sldId id="263" r:id="rId10"/>
    <p:sldId id="266" r:id="rId11"/>
    <p:sldId id="291" r:id="rId12"/>
    <p:sldId id="267" r:id="rId13"/>
    <p:sldId id="276" r:id="rId14"/>
    <p:sldId id="277" r:id="rId15"/>
    <p:sldId id="283" r:id="rId16"/>
    <p:sldId id="284" r:id="rId17"/>
    <p:sldId id="296" r:id="rId18"/>
    <p:sldId id="290" r:id="rId19"/>
    <p:sldId id="289" r:id="rId20"/>
    <p:sldId id="273" r:id="rId21"/>
    <p:sldId id="274" r:id="rId22"/>
    <p:sldId id="278" r:id="rId23"/>
    <p:sldId id="279" r:id="rId24"/>
    <p:sldId id="264" r:id="rId25"/>
    <p:sldId id="280" r:id="rId26"/>
    <p:sldId id="288" r:id="rId27"/>
    <p:sldId id="281" r:id="rId28"/>
    <p:sldId id="282" r:id="rId29"/>
    <p:sldId id="292" r:id="rId30"/>
    <p:sldId id="293" r:id="rId31"/>
    <p:sldId id="297" r:id="rId32"/>
    <p:sldId id="286" r:id="rId33"/>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ABEC"/>
    <a:srgbClr val="E2C8D5"/>
    <a:srgbClr val="E3C7E1"/>
    <a:srgbClr val="F9F6D5"/>
    <a:srgbClr val="F2F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4" autoAdjust="0"/>
  </p:normalViewPr>
  <p:slideViewPr>
    <p:cSldViewPr>
      <p:cViewPr varScale="1">
        <p:scale>
          <a:sx n="70" d="100"/>
          <a:sy n="70" d="100"/>
        </p:scale>
        <p:origin x="5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Documents\lsosa\Consejo%20de%20Respon.%20Social\Plan%20de%20acci&#243;n\Torta%20de%20cumplimien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1"/>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3"/>
              <c:delete val="1"/>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Hoja1!$C$2:$C$5</c:f>
              <c:strCache>
                <c:ptCount val="4"/>
                <c:pt idx="0">
                  <c:v>En desarrollo</c:v>
                </c:pt>
                <c:pt idx="1">
                  <c:v>En diseño</c:v>
                </c:pt>
                <c:pt idx="2">
                  <c:v>Parcialmente cumplida</c:v>
                </c:pt>
                <c:pt idx="3">
                  <c:v>Cumplida</c:v>
                </c:pt>
              </c:strCache>
            </c:strRef>
          </c:cat>
          <c:val>
            <c:numRef>
              <c:f>Hoja1!$D$2:$D$5</c:f>
              <c:numCache>
                <c:formatCode>General</c:formatCode>
                <c:ptCount val="4"/>
                <c:pt idx="0">
                  <c:v>12</c:v>
                </c:pt>
                <c:pt idx="1">
                  <c:v>4</c:v>
                </c:pt>
                <c:pt idx="2">
                  <c:v>1</c:v>
                </c:pt>
                <c:pt idx="3">
                  <c:v>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L"/>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7787B9-E5EE-425A-90B5-A1C0B370E5DF}" type="datetimeFigureOut">
              <a:rPr lang="es-CL" smtClean="0"/>
              <a:t>07-05-2015</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L"/>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6B2C8F-4FD4-4B1B-B124-A010C77BF29D}" type="slidenum">
              <a:rPr lang="es-CL" smtClean="0"/>
              <a:t>‹Nº›</a:t>
            </a:fld>
            <a:endParaRPr lang="es-CL"/>
          </a:p>
        </p:txBody>
      </p:sp>
    </p:spTree>
    <p:extLst>
      <p:ext uri="{BB962C8B-B14F-4D97-AF65-F5344CB8AC3E}">
        <p14:creationId xmlns:p14="http://schemas.microsoft.com/office/powerpoint/2010/main" val="301900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dirty="0" smtClean="0"/>
          </a:p>
        </p:txBody>
      </p:sp>
      <p:sp>
        <p:nvSpPr>
          <p:cNvPr id="65539"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3132" indent="-285820" eaLnBrk="0" hangingPunct="0">
              <a:defRPr sz="2400">
                <a:solidFill>
                  <a:schemeClr val="tx1"/>
                </a:solidFill>
                <a:latin typeface="Calibri" pitchFamily="34" charset="0"/>
                <a:ea typeface="MS PGothic" pitchFamily="34" charset="-128"/>
              </a:defRPr>
            </a:lvl2pPr>
            <a:lvl3pPr marL="1143279" indent="-228656" eaLnBrk="0" hangingPunct="0">
              <a:defRPr sz="2400">
                <a:solidFill>
                  <a:schemeClr val="tx1"/>
                </a:solidFill>
                <a:latin typeface="Calibri" pitchFamily="34" charset="0"/>
                <a:ea typeface="MS PGothic" pitchFamily="34" charset="-128"/>
              </a:defRPr>
            </a:lvl3pPr>
            <a:lvl4pPr marL="1600591" indent="-228656" eaLnBrk="0" hangingPunct="0">
              <a:defRPr sz="2400">
                <a:solidFill>
                  <a:schemeClr val="tx1"/>
                </a:solidFill>
                <a:latin typeface="Calibri" pitchFamily="34" charset="0"/>
                <a:ea typeface="MS PGothic" pitchFamily="34" charset="-128"/>
              </a:defRPr>
            </a:lvl4pPr>
            <a:lvl5pPr marL="2057903" indent="-228656" eaLnBrk="0" hangingPunct="0">
              <a:defRPr sz="2400">
                <a:solidFill>
                  <a:schemeClr val="tx1"/>
                </a:solidFill>
                <a:latin typeface="Calibri" pitchFamily="34" charset="0"/>
                <a:ea typeface="MS PGothic" pitchFamily="34" charset="-128"/>
              </a:defRPr>
            </a:lvl5pPr>
            <a:lvl6pPr marL="2515215" indent="-228656" eaLnBrk="0" fontAlgn="base" hangingPunct="0">
              <a:spcBef>
                <a:spcPct val="0"/>
              </a:spcBef>
              <a:spcAft>
                <a:spcPct val="0"/>
              </a:spcAft>
              <a:defRPr sz="2400">
                <a:solidFill>
                  <a:schemeClr val="tx1"/>
                </a:solidFill>
                <a:latin typeface="Calibri" pitchFamily="34" charset="0"/>
                <a:ea typeface="MS PGothic" pitchFamily="34" charset="-128"/>
              </a:defRPr>
            </a:lvl6pPr>
            <a:lvl7pPr marL="2972528" indent="-228656" eaLnBrk="0" fontAlgn="base" hangingPunct="0">
              <a:spcBef>
                <a:spcPct val="0"/>
              </a:spcBef>
              <a:spcAft>
                <a:spcPct val="0"/>
              </a:spcAft>
              <a:defRPr sz="2400">
                <a:solidFill>
                  <a:schemeClr val="tx1"/>
                </a:solidFill>
                <a:latin typeface="Calibri" pitchFamily="34" charset="0"/>
                <a:ea typeface="MS PGothic" pitchFamily="34" charset="-128"/>
              </a:defRPr>
            </a:lvl7pPr>
            <a:lvl8pPr marL="3429839" indent="-228656" eaLnBrk="0" fontAlgn="base" hangingPunct="0">
              <a:spcBef>
                <a:spcPct val="0"/>
              </a:spcBef>
              <a:spcAft>
                <a:spcPct val="0"/>
              </a:spcAft>
              <a:defRPr sz="2400">
                <a:solidFill>
                  <a:schemeClr val="tx1"/>
                </a:solidFill>
                <a:latin typeface="Calibri" pitchFamily="34" charset="0"/>
                <a:ea typeface="MS PGothic" pitchFamily="34" charset="-128"/>
              </a:defRPr>
            </a:lvl8pPr>
            <a:lvl9pPr marL="3887151" indent="-228656"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BBD6287-94F0-4EF8-9641-3264B6EEEA35}" type="slidenum">
              <a:rPr lang="es-CL" sz="1200">
                <a:solidFill>
                  <a:srgbClr val="000000"/>
                </a:solidFill>
              </a:rPr>
              <a:pPr eaLnBrk="1" hangingPunct="1"/>
              <a:t>1</a:t>
            </a:fld>
            <a:endParaRPr lang="es-CL" sz="1200" dirty="0">
              <a:solidFill>
                <a:srgbClr val="000000"/>
              </a:solidFill>
            </a:endParaRPr>
          </a:p>
        </p:txBody>
      </p:sp>
    </p:spTree>
    <p:extLst>
      <p:ext uri="{BB962C8B-B14F-4D97-AF65-F5344CB8AC3E}">
        <p14:creationId xmlns:p14="http://schemas.microsoft.com/office/powerpoint/2010/main" val="408062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16</a:t>
            </a:fld>
            <a:endParaRPr lang="es-CL"/>
          </a:p>
        </p:txBody>
      </p:sp>
    </p:spTree>
    <p:extLst>
      <p:ext uri="{BB962C8B-B14F-4D97-AF65-F5344CB8AC3E}">
        <p14:creationId xmlns:p14="http://schemas.microsoft.com/office/powerpoint/2010/main" val="266421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19</a:t>
            </a:fld>
            <a:endParaRPr lang="es-CL"/>
          </a:p>
        </p:txBody>
      </p:sp>
    </p:spTree>
    <p:extLst>
      <p:ext uri="{BB962C8B-B14F-4D97-AF65-F5344CB8AC3E}">
        <p14:creationId xmlns:p14="http://schemas.microsoft.com/office/powerpoint/2010/main" val="364951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20</a:t>
            </a:fld>
            <a:endParaRPr lang="es-CL"/>
          </a:p>
        </p:txBody>
      </p:sp>
    </p:spTree>
    <p:extLst>
      <p:ext uri="{BB962C8B-B14F-4D97-AF65-F5344CB8AC3E}">
        <p14:creationId xmlns:p14="http://schemas.microsoft.com/office/powerpoint/2010/main" val="417653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21</a:t>
            </a:fld>
            <a:endParaRPr lang="es-CL"/>
          </a:p>
        </p:txBody>
      </p:sp>
    </p:spTree>
    <p:extLst>
      <p:ext uri="{BB962C8B-B14F-4D97-AF65-F5344CB8AC3E}">
        <p14:creationId xmlns:p14="http://schemas.microsoft.com/office/powerpoint/2010/main" val="43370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26</a:t>
            </a:fld>
            <a:endParaRPr lang="es-CL"/>
          </a:p>
        </p:txBody>
      </p:sp>
    </p:spTree>
    <p:extLst>
      <p:ext uri="{BB962C8B-B14F-4D97-AF65-F5344CB8AC3E}">
        <p14:creationId xmlns:p14="http://schemas.microsoft.com/office/powerpoint/2010/main" val="134067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27</a:t>
            </a:fld>
            <a:endParaRPr lang="es-CL"/>
          </a:p>
        </p:txBody>
      </p:sp>
    </p:spTree>
    <p:extLst>
      <p:ext uri="{BB962C8B-B14F-4D97-AF65-F5344CB8AC3E}">
        <p14:creationId xmlns:p14="http://schemas.microsoft.com/office/powerpoint/2010/main" val="2399841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29</a:t>
            </a:fld>
            <a:endParaRPr lang="es-CL"/>
          </a:p>
        </p:txBody>
      </p:sp>
    </p:spTree>
    <p:extLst>
      <p:ext uri="{BB962C8B-B14F-4D97-AF65-F5344CB8AC3E}">
        <p14:creationId xmlns:p14="http://schemas.microsoft.com/office/powerpoint/2010/main" val="2247223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dirty="0" smtClean="0"/>
          </a:p>
        </p:txBody>
      </p:sp>
      <p:sp>
        <p:nvSpPr>
          <p:cNvPr id="65539"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3132" indent="-285820" eaLnBrk="0" hangingPunct="0">
              <a:defRPr sz="2400">
                <a:solidFill>
                  <a:schemeClr val="tx1"/>
                </a:solidFill>
                <a:latin typeface="Calibri" pitchFamily="34" charset="0"/>
                <a:ea typeface="MS PGothic" pitchFamily="34" charset="-128"/>
              </a:defRPr>
            </a:lvl2pPr>
            <a:lvl3pPr marL="1143279" indent="-228656" eaLnBrk="0" hangingPunct="0">
              <a:defRPr sz="2400">
                <a:solidFill>
                  <a:schemeClr val="tx1"/>
                </a:solidFill>
                <a:latin typeface="Calibri" pitchFamily="34" charset="0"/>
                <a:ea typeface="MS PGothic" pitchFamily="34" charset="-128"/>
              </a:defRPr>
            </a:lvl3pPr>
            <a:lvl4pPr marL="1600591" indent="-228656" eaLnBrk="0" hangingPunct="0">
              <a:defRPr sz="2400">
                <a:solidFill>
                  <a:schemeClr val="tx1"/>
                </a:solidFill>
                <a:latin typeface="Calibri" pitchFamily="34" charset="0"/>
                <a:ea typeface="MS PGothic" pitchFamily="34" charset="-128"/>
              </a:defRPr>
            </a:lvl4pPr>
            <a:lvl5pPr marL="2057903" indent="-228656" eaLnBrk="0" hangingPunct="0">
              <a:defRPr sz="2400">
                <a:solidFill>
                  <a:schemeClr val="tx1"/>
                </a:solidFill>
                <a:latin typeface="Calibri" pitchFamily="34" charset="0"/>
                <a:ea typeface="MS PGothic" pitchFamily="34" charset="-128"/>
              </a:defRPr>
            </a:lvl5pPr>
            <a:lvl6pPr marL="2515215" indent="-228656" eaLnBrk="0" fontAlgn="base" hangingPunct="0">
              <a:spcBef>
                <a:spcPct val="0"/>
              </a:spcBef>
              <a:spcAft>
                <a:spcPct val="0"/>
              </a:spcAft>
              <a:defRPr sz="2400">
                <a:solidFill>
                  <a:schemeClr val="tx1"/>
                </a:solidFill>
                <a:latin typeface="Calibri" pitchFamily="34" charset="0"/>
                <a:ea typeface="MS PGothic" pitchFamily="34" charset="-128"/>
              </a:defRPr>
            </a:lvl6pPr>
            <a:lvl7pPr marL="2972528" indent="-228656" eaLnBrk="0" fontAlgn="base" hangingPunct="0">
              <a:spcBef>
                <a:spcPct val="0"/>
              </a:spcBef>
              <a:spcAft>
                <a:spcPct val="0"/>
              </a:spcAft>
              <a:defRPr sz="2400">
                <a:solidFill>
                  <a:schemeClr val="tx1"/>
                </a:solidFill>
                <a:latin typeface="Calibri" pitchFamily="34" charset="0"/>
                <a:ea typeface="MS PGothic" pitchFamily="34" charset="-128"/>
              </a:defRPr>
            </a:lvl7pPr>
            <a:lvl8pPr marL="3429839" indent="-228656" eaLnBrk="0" fontAlgn="base" hangingPunct="0">
              <a:spcBef>
                <a:spcPct val="0"/>
              </a:spcBef>
              <a:spcAft>
                <a:spcPct val="0"/>
              </a:spcAft>
              <a:defRPr sz="2400">
                <a:solidFill>
                  <a:schemeClr val="tx1"/>
                </a:solidFill>
                <a:latin typeface="Calibri" pitchFamily="34" charset="0"/>
                <a:ea typeface="MS PGothic" pitchFamily="34" charset="-128"/>
              </a:defRPr>
            </a:lvl8pPr>
            <a:lvl9pPr marL="3887151" indent="-228656"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BBD6287-94F0-4EF8-9641-3264B6EEEA35}" type="slidenum">
              <a:rPr lang="es-CL" sz="1200">
                <a:solidFill>
                  <a:srgbClr val="000000"/>
                </a:solidFill>
              </a:rPr>
              <a:pPr eaLnBrk="1" hangingPunct="1"/>
              <a:t>31</a:t>
            </a:fld>
            <a:endParaRPr lang="es-CL" sz="1200" dirty="0">
              <a:solidFill>
                <a:srgbClr val="000000"/>
              </a:solidFill>
            </a:endParaRPr>
          </a:p>
        </p:txBody>
      </p:sp>
    </p:spTree>
    <p:extLst>
      <p:ext uri="{BB962C8B-B14F-4D97-AF65-F5344CB8AC3E}">
        <p14:creationId xmlns:p14="http://schemas.microsoft.com/office/powerpoint/2010/main" val="296669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4</a:t>
            </a:fld>
            <a:endParaRPr lang="es-CL"/>
          </a:p>
        </p:txBody>
      </p:sp>
    </p:spTree>
    <p:extLst>
      <p:ext uri="{BB962C8B-B14F-4D97-AF65-F5344CB8AC3E}">
        <p14:creationId xmlns:p14="http://schemas.microsoft.com/office/powerpoint/2010/main" val="236779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7</a:t>
            </a:fld>
            <a:endParaRPr lang="es-CL"/>
          </a:p>
        </p:txBody>
      </p:sp>
    </p:spTree>
    <p:extLst>
      <p:ext uri="{BB962C8B-B14F-4D97-AF65-F5344CB8AC3E}">
        <p14:creationId xmlns:p14="http://schemas.microsoft.com/office/powerpoint/2010/main" val="201298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8</a:t>
            </a:fld>
            <a:endParaRPr lang="es-CL"/>
          </a:p>
        </p:txBody>
      </p:sp>
    </p:spTree>
    <p:extLst>
      <p:ext uri="{BB962C8B-B14F-4D97-AF65-F5344CB8AC3E}">
        <p14:creationId xmlns:p14="http://schemas.microsoft.com/office/powerpoint/2010/main" val="85366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9</a:t>
            </a:fld>
            <a:endParaRPr lang="es-CL"/>
          </a:p>
        </p:txBody>
      </p:sp>
    </p:spTree>
    <p:extLst>
      <p:ext uri="{BB962C8B-B14F-4D97-AF65-F5344CB8AC3E}">
        <p14:creationId xmlns:p14="http://schemas.microsoft.com/office/powerpoint/2010/main" val="8640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10</a:t>
            </a:fld>
            <a:endParaRPr lang="es-CL"/>
          </a:p>
        </p:txBody>
      </p:sp>
    </p:spTree>
    <p:extLst>
      <p:ext uri="{BB962C8B-B14F-4D97-AF65-F5344CB8AC3E}">
        <p14:creationId xmlns:p14="http://schemas.microsoft.com/office/powerpoint/2010/main" val="116408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11</a:t>
            </a:fld>
            <a:endParaRPr lang="es-CL"/>
          </a:p>
        </p:txBody>
      </p:sp>
    </p:spTree>
    <p:extLst>
      <p:ext uri="{BB962C8B-B14F-4D97-AF65-F5344CB8AC3E}">
        <p14:creationId xmlns:p14="http://schemas.microsoft.com/office/powerpoint/2010/main" val="349550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14</a:t>
            </a:fld>
            <a:endParaRPr lang="es-CL"/>
          </a:p>
        </p:txBody>
      </p:sp>
    </p:spTree>
    <p:extLst>
      <p:ext uri="{BB962C8B-B14F-4D97-AF65-F5344CB8AC3E}">
        <p14:creationId xmlns:p14="http://schemas.microsoft.com/office/powerpoint/2010/main" val="195609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06B2C8F-4FD4-4B1B-B124-A010C77BF29D}" type="slidenum">
              <a:rPr lang="es-CL" smtClean="0"/>
              <a:t>15</a:t>
            </a:fld>
            <a:endParaRPr lang="es-CL"/>
          </a:p>
        </p:txBody>
      </p:sp>
    </p:spTree>
    <p:extLst>
      <p:ext uri="{BB962C8B-B14F-4D97-AF65-F5344CB8AC3E}">
        <p14:creationId xmlns:p14="http://schemas.microsoft.com/office/powerpoint/2010/main" val="325776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ヒラギノ角ゴ Pro W3" charset="-128"/>
              </a:defRPr>
            </a:lvl1pPr>
          </a:lstStyle>
          <a:p>
            <a:pPr fontAlgn="base">
              <a:spcBef>
                <a:spcPct val="0"/>
              </a:spcBef>
              <a:spcAft>
                <a:spcPct val="0"/>
              </a:spcAft>
            </a:pPr>
            <a:fld id="{F9D7335C-5DE7-9A44-88F6-D45FB66FB136}" type="datetime1">
              <a:rPr lang="en-US" smtClean="0"/>
              <a:pPr fontAlgn="base">
                <a:spcBef>
                  <a:spcPct val="0"/>
                </a:spcBef>
                <a:spcAft>
                  <a:spcPct val="0"/>
                </a:spcAft>
              </a:pPr>
              <a:t>5/7/2015</a:t>
            </a:fld>
            <a:endParaRPr lang="en-US"/>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F0ADA185-071A-4B5D-990F-95455BF9C021}" type="slidenum">
              <a:rPr lang="en-US"/>
              <a:pPr/>
              <a:t>‹Nº›</a:t>
            </a:fld>
            <a:endParaRPr lang="en-US"/>
          </a:p>
        </p:txBody>
      </p:sp>
    </p:spTree>
    <p:extLst>
      <p:ext uri="{BB962C8B-B14F-4D97-AF65-F5344CB8AC3E}">
        <p14:creationId xmlns:p14="http://schemas.microsoft.com/office/powerpoint/2010/main" val="44585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00E252FF-68AA-4B83-A748-0A86E3ED77C3}" type="slidenum">
              <a:rPr lang="en-US"/>
              <a:pPr/>
              <a:t>‹Nº›</a:t>
            </a:fld>
            <a:endParaRPr lang="en-US"/>
          </a:p>
        </p:txBody>
      </p:sp>
    </p:spTree>
    <p:extLst>
      <p:ext uri="{BB962C8B-B14F-4D97-AF65-F5344CB8AC3E}">
        <p14:creationId xmlns:p14="http://schemas.microsoft.com/office/powerpoint/2010/main" val="115242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8E112196-820F-40D7-9098-00116CA2A3F2}" type="slidenum">
              <a:rPr lang="en-US"/>
              <a:pPr/>
              <a:t>‹Nº›</a:t>
            </a:fld>
            <a:endParaRPr lang="en-US"/>
          </a:p>
        </p:txBody>
      </p:sp>
    </p:spTree>
    <p:extLst>
      <p:ext uri="{BB962C8B-B14F-4D97-AF65-F5344CB8AC3E}">
        <p14:creationId xmlns:p14="http://schemas.microsoft.com/office/powerpoint/2010/main" val="320069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ea typeface="ヒラギノ角ゴ Pro W3" charset="-128"/>
                <a:cs typeface="+mn-cs"/>
              </a:defRPr>
            </a:lvl1pPr>
          </a:lstStyle>
          <a:p>
            <a:pPr fontAlgn="base">
              <a:spcBef>
                <a:spcPct val="0"/>
              </a:spcBef>
              <a:spcAft>
                <a:spcPct val="0"/>
              </a:spcAft>
              <a:defRPr/>
            </a:pPr>
            <a:fld id="{EA05F234-15F2-4937-B4C6-C71E0B19B5E1}" type="datetime1">
              <a:rPr lang="en-US"/>
              <a:pPr fontAlgn="base">
                <a:spcBef>
                  <a:spcPct val="0"/>
                </a:spcBef>
                <a:spcAft>
                  <a:spcPct val="0"/>
                </a:spcAft>
                <a:defRPr/>
              </a:pPr>
              <a:t>5/7/2015</a:t>
            </a:fld>
            <a:endParaRPr lang="en-US"/>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1AEB9A2-2801-4A89-9F7B-8E7A2C1510C8}" type="slidenum">
              <a:rPr lang="en-US"/>
              <a:pPr>
                <a:defRPr/>
              </a:pPr>
              <a:t>‹Nº›</a:t>
            </a:fld>
            <a:endParaRPr lang="en-US"/>
          </a:p>
        </p:txBody>
      </p:sp>
    </p:spTree>
    <p:extLst>
      <p:ext uri="{BB962C8B-B14F-4D97-AF65-F5344CB8AC3E}">
        <p14:creationId xmlns:p14="http://schemas.microsoft.com/office/powerpoint/2010/main" val="21674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FFE19DD-6946-4E24-A848-56E2384C0984}" type="slidenum">
              <a:rPr lang="en-US"/>
              <a:pPr>
                <a:defRPr/>
              </a:pPr>
              <a:t>‹Nº›</a:t>
            </a:fld>
            <a:endParaRPr lang="en-US"/>
          </a:p>
        </p:txBody>
      </p:sp>
    </p:spTree>
    <p:extLst>
      <p:ext uri="{BB962C8B-B14F-4D97-AF65-F5344CB8AC3E}">
        <p14:creationId xmlns:p14="http://schemas.microsoft.com/office/powerpoint/2010/main" val="33999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ea typeface="ヒラギノ角ゴ Pro W3" charset="-128"/>
                <a:cs typeface="+mn-cs"/>
              </a:defRPr>
            </a:lvl1pPr>
          </a:lstStyle>
          <a:p>
            <a:pPr fontAlgn="base">
              <a:spcBef>
                <a:spcPct val="0"/>
              </a:spcBef>
              <a:spcAft>
                <a:spcPct val="0"/>
              </a:spcAft>
              <a:defRPr/>
            </a:pPr>
            <a:fld id="{20BADABB-EB5A-4513-9C65-640B100712E4}" type="datetime1">
              <a:rPr lang="en-US"/>
              <a:pPr fontAlgn="base">
                <a:spcBef>
                  <a:spcPct val="0"/>
                </a:spcBef>
                <a:spcAft>
                  <a:spcPct val="0"/>
                </a:spcAft>
                <a:defRPr/>
              </a:pPr>
              <a:t>5/7/2015</a:t>
            </a:fld>
            <a:endParaRPr lang="en-US"/>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D00BB45-4937-48CB-B406-5020A3366B72}" type="slidenum">
              <a:rPr lang="en-US"/>
              <a:pPr>
                <a:defRPr/>
              </a:pPr>
              <a:t>‹Nº›</a:t>
            </a:fld>
            <a:endParaRPr lang="en-US"/>
          </a:p>
        </p:txBody>
      </p:sp>
    </p:spTree>
    <p:extLst>
      <p:ext uri="{BB962C8B-B14F-4D97-AF65-F5344CB8AC3E}">
        <p14:creationId xmlns:p14="http://schemas.microsoft.com/office/powerpoint/2010/main" val="155654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ea typeface="ヒラギノ角ゴ Pro W3" charset="-128"/>
                <a:cs typeface="+mn-cs"/>
              </a:defRPr>
            </a:lvl1pPr>
          </a:lstStyle>
          <a:p>
            <a:pPr fontAlgn="base">
              <a:spcBef>
                <a:spcPct val="0"/>
              </a:spcBef>
              <a:spcAft>
                <a:spcPct val="0"/>
              </a:spcAft>
              <a:defRPr/>
            </a:pPr>
            <a:fld id="{54FC368B-894A-49D3-AC07-5EF3141E444C}" type="datetime1">
              <a:rPr lang="en-US"/>
              <a:pPr fontAlgn="base">
                <a:spcBef>
                  <a:spcPct val="0"/>
                </a:spcBef>
                <a:spcAft>
                  <a:spcPct val="0"/>
                </a:spcAft>
                <a:defRPr/>
              </a:pPr>
              <a:t>5/7/2015</a:t>
            </a:fld>
            <a:endParaRPr lang="en-US"/>
          </a:p>
        </p:txBody>
      </p:sp>
      <p:sp>
        <p:nvSpPr>
          <p:cNvPr id="6" name="Footer Placeholder 5"/>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C6A78E4-E033-4204-8F07-1F4FF6B19A97}" type="slidenum">
              <a:rPr lang="en-US"/>
              <a:pPr>
                <a:defRPr/>
              </a:pPr>
              <a:t>‹Nº›</a:t>
            </a:fld>
            <a:endParaRPr lang="en-US"/>
          </a:p>
        </p:txBody>
      </p:sp>
    </p:spTree>
    <p:extLst>
      <p:ext uri="{BB962C8B-B14F-4D97-AF65-F5344CB8AC3E}">
        <p14:creationId xmlns:p14="http://schemas.microsoft.com/office/powerpoint/2010/main" val="3028613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ea typeface="ヒラギノ角ゴ Pro W3" charset="-128"/>
                <a:cs typeface="+mn-cs"/>
              </a:defRPr>
            </a:lvl1pPr>
          </a:lstStyle>
          <a:p>
            <a:pPr fontAlgn="base">
              <a:spcBef>
                <a:spcPct val="0"/>
              </a:spcBef>
              <a:spcAft>
                <a:spcPct val="0"/>
              </a:spcAft>
              <a:defRPr/>
            </a:pPr>
            <a:fld id="{B5E09805-CF20-42BF-8E7A-81D37D1568E3}" type="datetime1">
              <a:rPr lang="en-US"/>
              <a:pPr fontAlgn="base">
                <a:spcBef>
                  <a:spcPct val="0"/>
                </a:spcBef>
                <a:spcAft>
                  <a:spcPct val="0"/>
                </a:spcAft>
                <a:defRPr/>
              </a:pPr>
              <a:t>5/7/2015</a:t>
            </a:fld>
            <a:endParaRPr lang="en-US"/>
          </a:p>
        </p:txBody>
      </p:sp>
      <p:sp>
        <p:nvSpPr>
          <p:cNvPr id="8" name="Footer Placeholder 7"/>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87ED8A78-D09D-4BC6-A499-CC0625361AAA}" type="slidenum">
              <a:rPr lang="en-US"/>
              <a:pPr>
                <a:defRPr/>
              </a:pPr>
              <a:t>‹Nº›</a:t>
            </a:fld>
            <a:endParaRPr lang="en-US"/>
          </a:p>
        </p:txBody>
      </p:sp>
    </p:spTree>
    <p:extLst>
      <p:ext uri="{BB962C8B-B14F-4D97-AF65-F5344CB8AC3E}">
        <p14:creationId xmlns:p14="http://schemas.microsoft.com/office/powerpoint/2010/main" val="256523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79FB3548-45C5-4430-BEBA-F4DE2A3B4195}" type="slidenum">
              <a:rPr lang="en-US"/>
              <a:pPr>
                <a:defRPr/>
              </a:pPr>
              <a:t>‹Nº›</a:t>
            </a:fld>
            <a:endParaRPr lang="en-US"/>
          </a:p>
        </p:txBody>
      </p:sp>
    </p:spTree>
    <p:extLst>
      <p:ext uri="{BB962C8B-B14F-4D97-AF65-F5344CB8AC3E}">
        <p14:creationId xmlns:p14="http://schemas.microsoft.com/office/powerpoint/2010/main" val="73893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129FAAA6-A446-4505-999F-9ECAED3854B9}" type="slidenum">
              <a:rPr lang="en-US"/>
              <a:pPr>
                <a:defRPr/>
              </a:pPr>
              <a:t>‹Nº›</a:t>
            </a:fld>
            <a:endParaRPr lang="en-US"/>
          </a:p>
        </p:txBody>
      </p:sp>
    </p:spTree>
    <p:extLst>
      <p:ext uri="{BB962C8B-B14F-4D97-AF65-F5344CB8AC3E}">
        <p14:creationId xmlns:p14="http://schemas.microsoft.com/office/powerpoint/2010/main" val="3365653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38A919C5-D41A-4DF6-BF0D-7C35B6479767}" type="slidenum">
              <a:rPr lang="en-US"/>
              <a:pPr>
                <a:defRPr/>
              </a:pPr>
              <a:t>‹Nº›</a:t>
            </a:fld>
            <a:endParaRPr lang="en-US"/>
          </a:p>
        </p:txBody>
      </p:sp>
    </p:spTree>
    <p:extLst>
      <p:ext uri="{BB962C8B-B14F-4D97-AF65-F5344CB8AC3E}">
        <p14:creationId xmlns:p14="http://schemas.microsoft.com/office/powerpoint/2010/main" val="206186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BDA9B3B7-B6F3-4B3B-80B5-3A161EDBBA7E}" type="slidenum">
              <a:rPr lang="en-US"/>
              <a:pPr/>
              <a:t>‹Nº›</a:t>
            </a:fld>
            <a:endParaRPr lang="en-US"/>
          </a:p>
        </p:txBody>
      </p:sp>
    </p:spTree>
    <p:extLst>
      <p:ext uri="{BB962C8B-B14F-4D97-AF65-F5344CB8AC3E}">
        <p14:creationId xmlns:p14="http://schemas.microsoft.com/office/powerpoint/2010/main" val="2044080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79A0A7E-EF67-4343-B738-D33883397F5E}" type="slidenum">
              <a:rPr lang="en-US"/>
              <a:pPr>
                <a:defRPr/>
              </a:pPr>
              <a:t>‹Nº›</a:t>
            </a:fld>
            <a:endParaRPr lang="en-US"/>
          </a:p>
        </p:txBody>
      </p:sp>
    </p:spTree>
    <p:extLst>
      <p:ext uri="{BB962C8B-B14F-4D97-AF65-F5344CB8AC3E}">
        <p14:creationId xmlns:p14="http://schemas.microsoft.com/office/powerpoint/2010/main" val="1639733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FC9B1576-3130-46F3-9BAC-8FB6E394E0A6}" type="slidenum">
              <a:rPr lang="en-US"/>
              <a:pPr>
                <a:defRPr/>
              </a:pPr>
              <a:t>‹Nº›</a:t>
            </a:fld>
            <a:endParaRPr lang="en-US"/>
          </a:p>
        </p:txBody>
      </p:sp>
    </p:spTree>
    <p:extLst>
      <p:ext uri="{BB962C8B-B14F-4D97-AF65-F5344CB8AC3E}">
        <p14:creationId xmlns:p14="http://schemas.microsoft.com/office/powerpoint/2010/main" val="3146918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F7E1981D-8FC0-486A-A4AD-5AA79D15DAA3}" type="slidenum">
              <a:rPr lang="en-US"/>
              <a:pPr>
                <a:defRPr/>
              </a:pPr>
              <a:t>‹Nº›</a:t>
            </a:fld>
            <a:endParaRPr lang="en-US"/>
          </a:p>
        </p:txBody>
      </p:sp>
    </p:spTree>
    <p:extLst>
      <p:ext uri="{BB962C8B-B14F-4D97-AF65-F5344CB8AC3E}">
        <p14:creationId xmlns:p14="http://schemas.microsoft.com/office/powerpoint/2010/main" val="3670585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IOR ROJO IMAGENES">
    <p:spTree>
      <p:nvGrpSpPr>
        <p:cNvPr id="1" name=""/>
        <p:cNvGrpSpPr/>
        <p:nvPr/>
      </p:nvGrpSpPr>
      <p:grpSpPr>
        <a:xfrm>
          <a:off x="0" y="0"/>
          <a:ext cx="0" cy="0"/>
          <a:chOff x="0" y="0"/>
          <a:chExt cx="0" cy="0"/>
        </a:xfrm>
      </p:grpSpPr>
      <p:grpSp>
        <p:nvGrpSpPr>
          <p:cNvPr id="3" name="Group 49"/>
          <p:cNvGrpSpPr>
            <a:grpSpLocks/>
          </p:cNvGrpSpPr>
          <p:nvPr userDrawn="1"/>
        </p:nvGrpSpPr>
        <p:grpSpPr bwMode="auto">
          <a:xfrm>
            <a:off x="0" y="0"/>
            <a:ext cx="9144000" cy="6858000"/>
            <a:chOff x="0" y="0"/>
            <a:chExt cx="5760" cy="4320"/>
          </a:xfrm>
        </p:grpSpPr>
        <p:pic>
          <p:nvPicPr>
            <p:cNvPr id="4" name="Picture 36" descr="top_azul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7" descr="bottom_azul_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76"/>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8"/>
            <p:cNvSpPr txBox="1">
              <a:spLocks noChangeArrowheads="1"/>
            </p:cNvSpPr>
            <p:nvPr/>
          </p:nvSpPr>
          <p:spPr bwMode="auto">
            <a:xfrm>
              <a:off x="0" y="4185"/>
              <a:ext cx="5760" cy="125"/>
            </a:xfrm>
            <a:prstGeom prst="rect">
              <a:avLst/>
            </a:prstGeom>
            <a:noFill/>
            <a:ln>
              <a:noFill/>
            </a:ln>
            <a:effectLst>
              <a:prstShdw prst="shdw17" dist="17961" dir="2700000">
                <a:srgbClr val="2F4B6B"/>
              </a:prstShdw>
            </a:effectLst>
            <a:extLst/>
          </p:spPr>
          <p:txBody>
            <a:bodyPr>
              <a:spAutoFit/>
            </a:bodyPr>
            <a:lstStyle>
              <a:lvl1pPr eaLnBrk="0" hangingPunct="0">
                <a:defRPr sz="2800">
                  <a:solidFill>
                    <a:schemeClr val="tx1"/>
                  </a:solidFill>
                  <a:latin typeface="Arial" pitchFamily="34" charset="0"/>
                  <a:ea typeface="ＭＳ Ｐゴシック" pitchFamily="34" charset="-128"/>
                </a:defRPr>
              </a:lvl1pPr>
              <a:lvl2pPr marL="37931725" indent="-37474525" eaLnBrk="0" hangingPunct="0">
                <a:defRPr sz="2800">
                  <a:solidFill>
                    <a:schemeClr val="tx1"/>
                  </a:solidFill>
                  <a:latin typeface="Arial" pitchFamily="34" charset="0"/>
                  <a:ea typeface="ＭＳ Ｐゴシック" pitchFamily="34" charset="-128"/>
                </a:defRPr>
              </a:lvl2pPr>
              <a:lvl3pPr eaLnBrk="0" hangingPunct="0">
                <a:defRPr sz="2800">
                  <a:solidFill>
                    <a:schemeClr val="tx1"/>
                  </a:solidFill>
                  <a:latin typeface="Arial" pitchFamily="34" charset="0"/>
                  <a:ea typeface="ＭＳ Ｐゴシック" pitchFamily="34" charset="-128"/>
                </a:defRPr>
              </a:lvl3pPr>
              <a:lvl4pPr eaLnBrk="0" hangingPunct="0">
                <a:defRPr sz="2800">
                  <a:solidFill>
                    <a:schemeClr val="tx1"/>
                  </a:solidFill>
                  <a:latin typeface="Arial" pitchFamily="34" charset="0"/>
                  <a:ea typeface="ＭＳ Ｐゴシック" pitchFamily="34" charset="-128"/>
                </a:defRPr>
              </a:lvl4pPr>
              <a:lvl5pPr eaLnBrk="0" hangingPunct="0">
                <a:defRPr sz="28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defRPr/>
              </a:pPr>
              <a:r>
                <a:rPr lang="es-ES_tradnl" sz="700" dirty="0" smtClean="0">
                  <a:solidFill>
                    <a:srgbClr val="FFFFFF"/>
                  </a:solidFill>
                  <a:latin typeface="Trebuchet MS" pitchFamily="34" charset="0"/>
                  <a:cs typeface="Arial" pitchFamily="34" charset="0"/>
                </a:rPr>
                <a:t>C E N T R O   V I N C U L A R   -   P O N T I F I C I A   U N I V E R S I D A D   C A T </a:t>
              </a:r>
              <a:r>
                <a:rPr lang="es-ES_tradnl" altLang="ja-JP" sz="700" dirty="0" smtClean="0">
                  <a:solidFill>
                    <a:srgbClr val="FFFFFF"/>
                  </a:solidFill>
                  <a:latin typeface="Trebuchet MS" pitchFamily="34" charset="0"/>
                  <a:cs typeface="Arial" pitchFamily="34" charset="0"/>
                </a:rPr>
                <a:t>Ó L I C A   D E   V A L P A R A Í S O</a:t>
              </a:r>
              <a:endParaRPr lang="es-ES_tradnl" sz="700" dirty="0" smtClean="0">
                <a:solidFill>
                  <a:srgbClr val="FFFFFF"/>
                </a:solidFill>
                <a:cs typeface="Arial" pitchFamily="34" charset="0"/>
              </a:endParaRPr>
            </a:p>
          </p:txBody>
        </p:sp>
      </p:grpSp>
      <p:pic>
        <p:nvPicPr>
          <p:cNvPr id="8" name="Picture 44" descr="logo_vincular_norm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9925" y="176213"/>
            <a:ext cx="18732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0 Título"/>
          <p:cNvSpPr>
            <a:spLocks noGrp="1"/>
          </p:cNvSpPr>
          <p:nvPr>
            <p:ph type="title" idx="4294967295"/>
          </p:nvPr>
        </p:nvSpPr>
        <p:spPr bwMode="auto">
          <a:xfrm>
            <a:off x="323850" y="260350"/>
            <a:ext cx="6335713" cy="549275"/>
          </a:xfrm>
          <a:prstGeom prst="rect">
            <a:avLst/>
          </a:prstGeom>
          <a:noFill/>
          <a:ln>
            <a:miter lim="800000"/>
            <a:headEnd/>
            <a:tailEnd/>
          </a:ln>
        </p:spPr>
        <p:txBody>
          <a:bodyPr/>
          <a:lstStyle/>
          <a:p>
            <a:r>
              <a:rPr lang="en-GB" dirty="0" err="1" smtClean="0"/>
              <a:t>Capítulo</a:t>
            </a:r>
            <a:r>
              <a:rPr lang="en-GB" dirty="0" smtClean="0"/>
              <a:t> 4: 7 </a:t>
            </a:r>
            <a:r>
              <a:rPr lang="en-GB" dirty="0" err="1" smtClean="0"/>
              <a:t>Principios</a:t>
            </a:r>
            <a:r>
              <a:rPr lang="en-GB" dirty="0" smtClean="0"/>
              <a:t> de RS</a:t>
            </a:r>
            <a:br>
              <a:rPr lang="en-GB" dirty="0" smtClean="0"/>
            </a:br>
            <a:endParaRPr lang="es-ES" dirty="0" smtClean="0"/>
          </a:p>
        </p:txBody>
      </p:sp>
    </p:spTree>
    <p:extLst>
      <p:ext uri="{BB962C8B-B14F-4D97-AF65-F5344CB8AC3E}">
        <p14:creationId xmlns:p14="http://schemas.microsoft.com/office/powerpoint/2010/main" val="310884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ヒラギノ角ゴ Pro W3" charset="-128"/>
              </a:defRPr>
            </a:lvl1pPr>
          </a:lstStyle>
          <a:p>
            <a:pPr fontAlgn="base">
              <a:spcBef>
                <a:spcPct val="0"/>
              </a:spcBef>
              <a:spcAft>
                <a:spcPct val="0"/>
              </a:spcAft>
            </a:pPr>
            <a:fld id="{80CF0478-FD7C-C845-BBA2-AF4A23086112}" type="datetime1">
              <a:rPr lang="en-US" smtClean="0"/>
              <a:pPr fontAlgn="base">
                <a:spcBef>
                  <a:spcPct val="0"/>
                </a:spcBef>
                <a:spcAft>
                  <a:spcPct val="0"/>
                </a:spcAft>
              </a:pPr>
              <a:t>5/7/2015</a:t>
            </a:fld>
            <a:endParaRPr lang="en-US"/>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62940334-D62F-4710-8B0E-FF2B2E988748}" type="slidenum">
              <a:rPr lang="en-US"/>
              <a:pPr/>
              <a:t>‹Nº›</a:t>
            </a:fld>
            <a:endParaRPr lang="en-US"/>
          </a:p>
        </p:txBody>
      </p:sp>
    </p:spTree>
    <p:extLst>
      <p:ext uri="{BB962C8B-B14F-4D97-AF65-F5344CB8AC3E}">
        <p14:creationId xmlns:p14="http://schemas.microsoft.com/office/powerpoint/2010/main" val="227942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ヒラギノ角ゴ Pro W3" charset="-128"/>
              </a:defRPr>
            </a:lvl1pPr>
          </a:lstStyle>
          <a:p>
            <a:pPr fontAlgn="base">
              <a:spcBef>
                <a:spcPct val="0"/>
              </a:spcBef>
              <a:spcAft>
                <a:spcPct val="0"/>
              </a:spcAft>
            </a:pPr>
            <a:fld id="{2B6ABCC5-D60A-F346-8285-7E4DA31C88B0}" type="datetime1">
              <a:rPr lang="en-US" smtClean="0"/>
              <a:pPr fontAlgn="base">
                <a:spcBef>
                  <a:spcPct val="0"/>
                </a:spcBef>
                <a:spcAft>
                  <a:spcPct val="0"/>
                </a:spcAft>
              </a:pPr>
              <a:t>5/7/2015</a:t>
            </a:fld>
            <a:endParaRPr lang="en-US"/>
          </a:p>
        </p:txBody>
      </p:sp>
      <p:sp>
        <p:nvSpPr>
          <p:cNvPr id="6" name="Footer Placeholder 5"/>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3AF8EC9C-7599-4E5E-A243-AA2BE0FA0F9E}" type="slidenum">
              <a:rPr lang="en-US"/>
              <a:pPr/>
              <a:t>‹Nº›</a:t>
            </a:fld>
            <a:endParaRPr lang="en-US"/>
          </a:p>
        </p:txBody>
      </p:sp>
    </p:spTree>
    <p:extLst>
      <p:ext uri="{BB962C8B-B14F-4D97-AF65-F5344CB8AC3E}">
        <p14:creationId xmlns:p14="http://schemas.microsoft.com/office/powerpoint/2010/main" val="240843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ea typeface="ヒラギノ角ゴ Pro W3" charset="-128"/>
              </a:defRPr>
            </a:lvl1pPr>
          </a:lstStyle>
          <a:p>
            <a:pPr fontAlgn="base">
              <a:spcBef>
                <a:spcPct val="0"/>
              </a:spcBef>
              <a:spcAft>
                <a:spcPct val="0"/>
              </a:spcAft>
            </a:pPr>
            <a:fld id="{007BFEC0-2497-E342-8C7E-9E4481398015}" type="datetime1">
              <a:rPr lang="en-US" smtClean="0"/>
              <a:pPr fontAlgn="base">
                <a:spcBef>
                  <a:spcPct val="0"/>
                </a:spcBef>
                <a:spcAft>
                  <a:spcPct val="0"/>
                </a:spcAft>
              </a:pPr>
              <a:t>5/7/2015</a:t>
            </a:fld>
            <a:endParaRPr lang="en-US"/>
          </a:p>
        </p:txBody>
      </p:sp>
      <p:sp>
        <p:nvSpPr>
          <p:cNvPr id="8" name="Footer Placeholder 7"/>
          <p:cNvSpPr>
            <a:spLocks noGrp="1"/>
          </p:cNvSpPr>
          <p:nvPr>
            <p:ph type="ftr" sz="quarter" idx="11"/>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496712A9-A354-430B-A52A-ADEB62E030A9}" type="slidenum">
              <a:rPr lang="en-US"/>
              <a:pPr/>
              <a:t>‹Nº›</a:t>
            </a:fld>
            <a:endParaRPr lang="en-US"/>
          </a:p>
        </p:txBody>
      </p:sp>
    </p:spTree>
    <p:extLst>
      <p:ext uri="{BB962C8B-B14F-4D97-AF65-F5344CB8AC3E}">
        <p14:creationId xmlns:p14="http://schemas.microsoft.com/office/powerpoint/2010/main" val="225180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D1B7D834-38AB-45F5-8793-0DD0B068ACE8}" type="slidenum">
              <a:rPr lang="en-US"/>
              <a:pPr/>
              <a:t>‹Nº›</a:t>
            </a:fld>
            <a:endParaRPr lang="en-US"/>
          </a:p>
        </p:txBody>
      </p:sp>
    </p:spTree>
    <p:extLst>
      <p:ext uri="{BB962C8B-B14F-4D97-AF65-F5344CB8AC3E}">
        <p14:creationId xmlns:p14="http://schemas.microsoft.com/office/powerpoint/2010/main" val="385344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D8A3CCE4-1B78-45C9-8721-1DF9CC6B82B6}" type="slidenum">
              <a:rPr lang="en-US"/>
              <a:pPr/>
              <a:t>‹Nº›</a:t>
            </a:fld>
            <a:endParaRPr lang="en-US"/>
          </a:p>
        </p:txBody>
      </p:sp>
    </p:spTree>
    <p:extLst>
      <p:ext uri="{BB962C8B-B14F-4D97-AF65-F5344CB8AC3E}">
        <p14:creationId xmlns:p14="http://schemas.microsoft.com/office/powerpoint/2010/main" val="33862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0E51D080-282E-4E3F-9F1C-378B4EBEA3BC}" type="slidenum">
              <a:rPr lang="en-US"/>
              <a:pPr/>
              <a:t>‹Nº›</a:t>
            </a:fld>
            <a:endParaRPr lang="en-US"/>
          </a:p>
        </p:txBody>
      </p:sp>
    </p:spTree>
    <p:extLst>
      <p:ext uri="{BB962C8B-B14F-4D97-AF65-F5344CB8AC3E}">
        <p14:creationId xmlns:p14="http://schemas.microsoft.com/office/powerpoint/2010/main" val="278335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defTabSz="914400" fontAlgn="auto">
              <a:spcBef>
                <a:spcPts val="0"/>
              </a:spcBef>
              <a:spcAft>
                <a:spcPts val="0"/>
              </a:spcAft>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0157A156-C7BB-4E50-AE05-CED6DB5C2A41}" type="slidenum">
              <a:rPr lang="en-US"/>
              <a:pPr/>
              <a:t>‹Nº›</a:t>
            </a:fld>
            <a:endParaRPr lang="en-US"/>
          </a:p>
        </p:txBody>
      </p:sp>
    </p:spTree>
    <p:extLst>
      <p:ext uri="{BB962C8B-B14F-4D97-AF65-F5344CB8AC3E}">
        <p14:creationId xmlns:p14="http://schemas.microsoft.com/office/powerpoint/2010/main" val="393754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a:cs typeface="Verdana" pitchFamily="34" charset="0"/>
              </a:defRPr>
            </a:lvl1pPr>
          </a:lstStyle>
          <a:p>
            <a:pPr fontAlgn="base">
              <a:spcBef>
                <a:spcPct val="0"/>
              </a:spcBef>
              <a:spcAft>
                <a:spcPct val="0"/>
              </a:spcAft>
              <a:defRPr/>
            </a:pP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defRPr>
            </a:lvl1pPr>
          </a:lstStyle>
          <a:p>
            <a:pPr fontAlgn="base">
              <a:spcBef>
                <a:spcPct val="0"/>
              </a:spcBef>
              <a:spcAft>
                <a:spcPct val="0"/>
              </a:spcAft>
            </a:pPr>
            <a:fld id="{7F2A0443-BE24-4203-9239-527FC3089B66}" type="slidenum">
              <a:rPr lang="en-US"/>
              <a:pPr fontAlgn="base">
                <a:spcBef>
                  <a:spcPct val="0"/>
                </a:spcBef>
                <a:spcAft>
                  <a:spcPct val="0"/>
                </a:spcAft>
              </a:pPr>
              <a:t>‹Nº›</a:t>
            </a:fld>
            <a:endParaRPr lang="en-US"/>
          </a:p>
        </p:txBody>
      </p:sp>
      <p:sp>
        <p:nvSpPr>
          <p:cNvPr id="1030" name="Rectangle 6"/>
          <p:cNvSpPr>
            <a:spLocks noChangeArrowheads="1"/>
          </p:cNvSpPr>
          <p:nvPr/>
        </p:nvSpPr>
        <p:spPr bwMode="auto">
          <a:xfrm>
            <a:off x="8413750" y="-6350"/>
            <a:ext cx="284163" cy="866775"/>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1" name="Rectangle 7"/>
          <p:cNvSpPr>
            <a:spLocks noChangeArrowheads="1"/>
          </p:cNvSpPr>
          <p:nvPr/>
        </p:nvSpPr>
        <p:spPr bwMode="auto">
          <a:xfrm>
            <a:off x="8697913" y="0"/>
            <a:ext cx="347662" cy="860425"/>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2" name="Rectangle 9"/>
          <p:cNvSpPr>
            <a:spLocks noChangeArrowheads="1"/>
          </p:cNvSpPr>
          <p:nvPr/>
        </p:nvSpPr>
        <p:spPr bwMode="auto">
          <a:xfrm>
            <a:off x="8413750" y="6400800"/>
            <a:ext cx="284163" cy="45720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3" name="Rectangle 10"/>
          <p:cNvSpPr>
            <a:spLocks noChangeArrowheads="1"/>
          </p:cNvSpPr>
          <p:nvPr/>
        </p:nvSpPr>
        <p:spPr bwMode="auto">
          <a:xfrm>
            <a:off x="8697913" y="6400800"/>
            <a:ext cx="347662" cy="45720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452418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102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a:cs typeface="Verdana" pitchFamily="34" charset="0"/>
              </a:defRPr>
            </a:lvl1pPr>
          </a:lstStyle>
          <a:p>
            <a:pPr fontAlgn="base">
              <a:spcBef>
                <a:spcPct val="0"/>
              </a:spcBef>
              <a:spcAft>
                <a:spcPct val="0"/>
              </a:spcAft>
              <a:defRPr/>
            </a:pP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fontAlgn="base">
              <a:spcBef>
                <a:spcPct val="0"/>
              </a:spcBef>
              <a:spcAft>
                <a:spcPct val="0"/>
              </a:spcAft>
              <a:defRPr/>
            </a:pPr>
            <a:fld id="{539AF7EE-4B66-4382-AC02-B146B8086947}" type="slidenum">
              <a:rPr lang="en-US"/>
              <a:pPr fontAlgn="base">
                <a:spcBef>
                  <a:spcPct val="0"/>
                </a:spcBef>
                <a:spcAft>
                  <a:spcPct val="0"/>
                </a:spcAft>
                <a:defRPr/>
              </a:pPr>
              <a:t>‹Nº›</a:t>
            </a:fld>
            <a:endParaRPr lang="en-US"/>
          </a:p>
        </p:txBody>
      </p:sp>
      <p:sp>
        <p:nvSpPr>
          <p:cNvPr id="1030" name="Rectangle 6"/>
          <p:cNvSpPr>
            <a:spLocks noChangeArrowheads="1"/>
          </p:cNvSpPr>
          <p:nvPr/>
        </p:nvSpPr>
        <p:spPr bwMode="auto">
          <a:xfrm>
            <a:off x="8413750" y="-6350"/>
            <a:ext cx="284163" cy="866775"/>
          </a:xfrm>
          <a:prstGeom prst="rect">
            <a:avLst/>
          </a:prstGeom>
          <a:solidFill>
            <a:srgbClr val="006CB7"/>
          </a:solidFill>
          <a:ln>
            <a:noFill/>
          </a:ln>
          <a:effectLst>
            <a:outerShdw blurRad="63500" dist="38100" dir="2700000" algn="br" rotWithShape="0">
              <a:srgbClr val="00000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1" name="Rectangle 7"/>
          <p:cNvSpPr>
            <a:spLocks noChangeArrowheads="1"/>
          </p:cNvSpPr>
          <p:nvPr/>
        </p:nvSpPr>
        <p:spPr bwMode="auto">
          <a:xfrm>
            <a:off x="8697913" y="0"/>
            <a:ext cx="347662" cy="860425"/>
          </a:xfrm>
          <a:prstGeom prst="rect">
            <a:avLst/>
          </a:prstGeom>
          <a:solidFill>
            <a:srgbClr val="EF4144"/>
          </a:solidFill>
          <a:ln>
            <a:noFill/>
          </a:ln>
          <a:effectLst>
            <a:outerShdw blurRad="63500" dist="38100" dir="2700000" rotWithShape="0">
              <a:srgbClr val="00000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2" name="Rectangle 9"/>
          <p:cNvSpPr>
            <a:spLocks noChangeArrowheads="1"/>
          </p:cNvSpPr>
          <p:nvPr/>
        </p:nvSpPr>
        <p:spPr bwMode="auto">
          <a:xfrm>
            <a:off x="8413750" y="6400800"/>
            <a:ext cx="284163" cy="457200"/>
          </a:xfrm>
          <a:prstGeom prst="rect">
            <a:avLst/>
          </a:prstGeom>
          <a:solidFill>
            <a:srgbClr val="006CB7"/>
          </a:solidFill>
          <a:ln>
            <a:noFill/>
          </a:ln>
          <a:effectLst>
            <a:outerShdw blurRad="63500" dist="38100" dir="12899965" algn="br" rotWithShape="0">
              <a:srgbClr val="00000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
        <p:nvSpPr>
          <p:cNvPr id="1033" name="Rectangle 10"/>
          <p:cNvSpPr>
            <a:spLocks noChangeArrowheads="1"/>
          </p:cNvSpPr>
          <p:nvPr/>
        </p:nvSpPr>
        <p:spPr bwMode="auto">
          <a:xfrm>
            <a:off x="8697913" y="6400800"/>
            <a:ext cx="347662" cy="457200"/>
          </a:xfrm>
          <a:prstGeom prst="rect">
            <a:avLst/>
          </a:prstGeom>
          <a:solidFill>
            <a:srgbClr val="EF4144"/>
          </a:solidFill>
          <a:ln>
            <a:noFill/>
          </a:ln>
          <a:effectLst>
            <a:outerShdw blurRad="63500" dist="38100" dir="12899965" rotWithShape="0">
              <a:srgbClr val="000000">
                <a:alpha val="25000"/>
              </a:srgbClr>
            </a:outerShdw>
          </a:effectLst>
          <a:extLst/>
        </p:spPr>
        <p:txBody>
          <a:bodyPr anchor="ctr"/>
          <a:lstStyle/>
          <a:p>
            <a:pPr defTabSz="457200" fontAlgn="base">
              <a:spcBef>
                <a:spcPct val="0"/>
              </a:spcBef>
              <a:spcAft>
                <a:spcPct val="0"/>
              </a:spcAft>
              <a:defRPr/>
            </a:pPr>
            <a:endParaRPr lang="es-ES">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351055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em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emf"/><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C8F"/>
        </a:solidFill>
        <a:effectLst/>
      </p:bgPr>
    </p:bg>
    <p:spTree>
      <p:nvGrpSpPr>
        <p:cNvPr id="1" name=""/>
        <p:cNvGrpSpPr/>
        <p:nvPr/>
      </p:nvGrpSpPr>
      <p:grpSpPr>
        <a:xfrm>
          <a:off x="0" y="0"/>
          <a:ext cx="0" cy="0"/>
          <a:chOff x="0" y="0"/>
          <a:chExt cx="0" cy="0"/>
        </a:xfrm>
      </p:grpSpPr>
      <p:pic>
        <p:nvPicPr>
          <p:cNvPr id="645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3" y="0"/>
            <a:ext cx="19589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9" descr="Untitled-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021012"/>
            <a:ext cx="195897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885113" y="0"/>
            <a:ext cx="1258887" cy="6858000"/>
          </a:xfrm>
          <a:prstGeom prst="rect">
            <a:avLst/>
          </a:prstGeom>
          <a:solidFill>
            <a:srgbClr val="004C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endParaRPr>
          </a:p>
        </p:txBody>
      </p:sp>
      <p:sp>
        <p:nvSpPr>
          <p:cNvPr id="2" name="1 Rectángulo"/>
          <p:cNvSpPr/>
          <p:nvPr/>
        </p:nvSpPr>
        <p:spPr>
          <a:xfrm>
            <a:off x="827584" y="1294025"/>
            <a:ext cx="8064896" cy="1384995"/>
          </a:xfrm>
          <a:prstGeom prst="rect">
            <a:avLst/>
          </a:prstGeom>
        </p:spPr>
        <p:txBody>
          <a:bodyPr wrap="square">
            <a:spAutoFit/>
          </a:bodyPr>
          <a:lstStyle/>
          <a:p>
            <a:pPr fontAlgn="base">
              <a:spcBef>
                <a:spcPct val="0"/>
              </a:spcBef>
              <a:spcAft>
                <a:spcPct val="0"/>
              </a:spcAft>
            </a:pPr>
            <a:r>
              <a:rPr lang="es-CL" sz="2800" dirty="0">
                <a:solidFill>
                  <a:prstClr val="white"/>
                </a:solidFill>
                <a:ea typeface="MS PGothic" pitchFamily="34" charset="-128"/>
              </a:rPr>
              <a:t>Plan de Acción Periodo 2015-2018</a:t>
            </a:r>
          </a:p>
          <a:p>
            <a:pPr fontAlgn="base">
              <a:spcBef>
                <a:spcPct val="0"/>
              </a:spcBef>
              <a:spcAft>
                <a:spcPct val="0"/>
              </a:spcAft>
            </a:pPr>
            <a:r>
              <a:rPr lang="es-CL" sz="2800" dirty="0">
                <a:solidFill>
                  <a:prstClr val="white"/>
                </a:solidFill>
                <a:ea typeface="MS PGothic" pitchFamily="34" charset="-128"/>
              </a:rPr>
              <a:t>Consejo de Responsabilidad Social para el Desarrollo Sostenible</a:t>
            </a:r>
          </a:p>
        </p:txBody>
      </p:sp>
      <p:sp>
        <p:nvSpPr>
          <p:cNvPr id="8" name="7 CuadroTexto"/>
          <p:cNvSpPr txBox="1"/>
          <p:nvPr/>
        </p:nvSpPr>
        <p:spPr>
          <a:xfrm>
            <a:off x="5004048" y="5733256"/>
            <a:ext cx="3888432" cy="369332"/>
          </a:xfrm>
          <a:prstGeom prst="rect">
            <a:avLst/>
          </a:prstGeom>
          <a:noFill/>
        </p:spPr>
        <p:txBody>
          <a:bodyPr wrap="square" rtlCol="0">
            <a:spAutoFit/>
          </a:bodyPr>
          <a:lstStyle/>
          <a:p>
            <a:pPr fontAlgn="base">
              <a:spcBef>
                <a:spcPct val="0"/>
              </a:spcBef>
              <a:spcAft>
                <a:spcPct val="0"/>
              </a:spcAft>
            </a:pPr>
            <a:r>
              <a:rPr lang="es-CL" dirty="0">
                <a:solidFill>
                  <a:prstClr val="white"/>
                </a:solidFill>
                <a:ea typeface="MS PGothic" pitchFamily="34" charset="-128"/>
              </a:rPr>
              <a:t>Santiago,  </a:t>
            </a:r>
            <a:r>
              <a:rPr lang="es-CL" dirty="0" smtClean="0">
                <a:solidFill>
                  <a:prstClr val="white"/>
                </a:solidFill>
                <a:ea typeface="MS PGothic" pitchFamily="34" charset="-128"/>
              </a:rPr>
              <a:t>25 </a:t>
            </a:r>
            <a:r>
              <a:rPr lang="es-CL" dirty="0">
                <a:solidFill>
                  <a:prstClr val="white"/>
                </a:solidFill>
                <a:ea typeface="MS PGothic" pitchFamily="34" charset="-128"/>
              </a:rPr>
              <a:t>de </a:t>
            </a:r>
            <a:r>
              <a:rPr lang="es-CL" dirty="0" smtClean="0">
                <a:solidFill>
                  <a:prstClr val="white"/>
                </a:solidFill>
                <a:ea typeface="MS PGothic" pitchFamily="34" charset="-128"/>
              </a:rPr>
              <a:t>Marzo </a:t>
            </a:r>
            <a:r>
              <a:rPr lang="es-CL" dirty="0">
                <a:solidFill>
                  <a:prstClr val="white"/>
                </a:solidFill>
                <a:ea typeface="MS PGothic" pitchFamily="34" charset="-128"/>
              </a:rPr>
              <a:t>de 2015</a:t>
            </a:r>
          </a:p>
        </p:txBody>
      </p:sp>
    </p:spTree>
    <p:extLst>
      <p:ext uri="{BB962C8B-B14F-4D97-AF65-F5344CB8AC3E}">
        <p14:creationId xmlns:p14="http://schemas.microsoft.com/office/powerpoint/2010/main" val="683779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p:cNvSpPr/>
          <p:nvPr/>
        </p:nvSpPr>
        <p:spPr>
          <a:xfrm>
            <a:off x="460576" y="5887390"/>
            <a:ext cx="8316271" cy="44782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418" y="5004205"/>
            <a:ext cx="128868" cy="117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929" y="4994730"/>
            <a:ext cx="128868" cy="117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ángulo 24"/>
          <p:cNvSpPr/>
          <p:nvPr/>
        </p:nvSpPr>
        <p:spPr>
          <a:xfrm>
            <a:off x="460577" y="5321248"/>
            <a:ext cx="8316270" cy="513054"/>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20"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2"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3190405035"/>
              </p:ext>
            </p:extLst>
          </p:nvPr>
        </p:nvGraphicFramePr>
        <p:xfrm>
          <a:off x="290340" y="975813"/>
          <a:ext cx="8674147" cy="5477523"/>
        </p:xfrm>
        <a:graphic>
          <a:graphicData uri="http://schemas.openxmlformats.org/drawingml/2006/table">
            <a:tbl>
              <a:tblPr/>
              <a:tblGrid>
                <a:gridCol w="2667020"/>
                <a:gridCol w="1397003"/>
                <a:gridCol w="2305062"/>
                <a:gridCol w="2305062"/>
              </a:tblGrid>
              <a:tr h="394854">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1139">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Transparencia en gestión empresarial de manera sistemática en empresas públicas y privadas</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gridSpan="2">
                  <a:txBody>
                    <a:bodyPr/>
                    <a:lstStyle/>
                    <a:p>
                      <a:pPr algn="ctr" rtl="0" fontAlgn="ctr"/>
                      <a:r>
                        <a:rPr lang="es-CL" sz="1200" b="1" i="0" u="none" strike="noStrike">
                          <a:solidFill>
                            <a:srgbClr val="000000"/>
                          </a:solidFill>
                          <a:effectLst/>
                          <a:latin typeface="Calibri"/>
                        </a:rPr>
                        <a:t>DESCRIPCION</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endParaRPr lang="es-CL"/>
                    </a:p>
                  </a:txBody>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RESPONSABLES</a:t>
                      </a:r>
                      <a:r>
                        <a:rPr lang="es-CL" sz="1200" b="1" i="0" u="none" strike="noStrike" baseline="0" dirty="0" smtClean="0">
                          <a:solidFill>
                            <a:srgbClr val="000000"/>
                          </a:solidFill>
                          <a:effectLst/>
                          <a:latin typeface="Calibri"/>
                        </a:rPr>
                        <a:t> Y RECURSOS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168827">
                <a:tc rowSpan="2" gridSpan="2">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sng" strike="noStrike" dirty="0" smtClean="0">
                          <a:solidFill>
                            <a:srgbClr val="000000"/>
                          </a:solidFill>
                          <a:effectLst/>
                          <a:latin typeface="Calibri"/>
                        </a:rPr>
                        <a:t>1.Empresas </a:t>
                      </a:r>
                      <a:r>
                        <a:rPr lang="es-CL" sz="1200" b="0" i="0" u="sng" strike="noStrike" dirty="0">
                          <a:solidFill>
                            <a:srgbClr val="000000"/>
                          </a:solidFill>
                          <a:effectLst/>
                          <a:latin typeface="Calibri"/>
                        </a:rPr>
                        <a:t>públicas: </a:t>
                      </a:r>
                      <a:endParaRPr lang="es-CL" sz="1200" b="0" i="0" u="sng" strike="noStrike" dirty="0" smtClean="0">
                        <a:solidFill>
                          <a:srgbClr val="000000"/>
                        </a:solidFill>
                        <a:effectLst/>
                        <a:latin typeface="Calibri"/>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sng" strike="noStrike" dirty="0" smtClean="0">
                        <a:solidFill>
                          <a:srgbClr val="000000"/>
                        </a:solidFill>
                        <a:effectLst/>
                        <a:latin typeface="Calibri"/>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none" strike="noStrike" dirty="0" smtClean="0">
                          <a:solidFill>
                            <a:srgbClr val="000000"/>
                          </a:solidFill>
                          <a:effectLst/>
                          <a:latin typeface="+mn-lt"/>
                        </a:rPr>
                        <a:t>Propiciar transparencia en la gestión de sostenibilidad y rendición de cuentas por medio de una Memoria de Sostenibilidad. </a:t>
                      </a:r>
                      <a:endParaRPr lang="es-CL" sz="1200" b="0" i="0" u="none" strike="noStrike" dirty="0" smtClean="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L"/>
                    </a:p>
                  </a:txBody>
                  <a:tcPr/>
                </a:tc>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CL" sz="1200" b="0" i="0" u="none" strike="noStrike" dirty="0">
                          <a:solidFill>
                            <a:srgbClr val="000000"/>
                          </a:solidFill>
                          <a:effectLst/>
                          <a:latin typeface="Calibri"/>
                        </a:rPr>
                        <a:t> </a:t>
                      </a:r>
                      <a:r>
                        <a:rPr lang="es-CL" sz="1200" b="0" i="0" u="none" strike="noStrike" dirty="0" smtClean="0">
                          <a:solidFill>
                            <a:srgbClr val="000000"/>
                          </a:solidFill>
                          <a:effectLst/>
                          <a:latin typeface="+mn-lt"/>
                        </a:rPr>
                        <a:t>Aumentar el número de empresas que reportan Responsabilidad</a:t>
                      </a:r>
                      <a:r>
                        <a:rPr lang="es-CL" sz="1200" b="0" i="0" u="none" strike="noStrike" baseline="0" dirty="0" smtClean="0">
                          <a:solidFill>
                            <a:srgbClr val="000000"/>
                          </a:solidFill>
                          <a:effectLst/>
                          <a:latin typeface="+mn-lt"/>
                        </a:rPr>
                        <a:t> Social </a:t>
                      </a:r>
                      <a:r>
                        <a:rPr lang="es-CL" sz="1200" b="0" i="0" u="none" strike="noStrike" dirty="0" smtClean="0">
                          <a:solidFill>
                            <a:srgbClr val="000000"/>
                          </a:solidFill>
                          <a:effectLst/>
                          <a:latin typeface="+mn-lt"/>
                        </a:rPr>
                        <a:t> y de esta manera difundir el modelo y masificar su uso y resultados positivos.</a:t>
                      </a: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dirty="0" smtClean="0">
                          <a:solidFill>
                            <a:schemeClr val="tx1"/>
                          </a:solidFill>
                          <a:effectLst/>
                          <a:latin typeface="+mn-lt"/>
                        </a:rPr>
                        <a:t>Presidente Directorio SEP recursos</a:t>
                      </a:r>
                      <a:r>
                        <a:rPr lang="es-CL" sz="1200" b="0" i="0" u="none" strike="noStrike" baseline="0" dirty="0" smtClean="0">
                          <a:solidFill>
                            <a:schemeClr val="tx1"/>
                          </a:solidFill>
                          <a:effectLst/>
                          <a:latin typeface="+mn-lt"/>
                        </a:rPr>
                        <a:t> por definir</a:t>
                      </a:r>
                      <a:r>
                        <a:rPr lang="es-CL" sz="1200" b="0" i="0" u="none" strike="noStrike" dirty="0" smtClean="0">
                          <a:solidFill>
                            <a:schemeClr val="tx1"/>
                          </a:solidFill>
                          <a:effectLst/>
                          <a:latin typeface="+mn-lt"/>
                        </a:rPr>
                        <a:t> / Ministerio de Economía (Empresas Públicas No SEP).</a:t>
                      </a:r>
                      <a:r>
                        <a:rPr lang="es-CL" sz="1200" b="0" i="0" u="none" strike="noStrike" baseline="0" dirty="0" smtClean="0">
                          <a:solidFill>
                            <a:schemeClr val="tx1"/>
                          </a:solidFill>
                          <a:effectLst/>
                          <a:latin typeface="+mn-lt"/>
                        </a:rPr>
                        <a:t> Recursos </a:t>
                      </a:r>
                      <a:r>
                        <a:rPr lang="es-CL" sz="1200" b="0" i="0" u="none" strike="noStrike" baseline="0" smtClean="0">
                          <a:solidFill>
                            <a:schemeClr val="tx1"/>
                          </a:solidFill>
                          <a:effectLst/>
                          <a:latin typeface="+mn-lt"/>
                        </a:rPr>
                        <a:t>por definir</a:t>
                      </a:r>
                      <a:endParaRPr lang="es-CL" sz="1200" b="0" i="0" u="none" strike="noStrike" baseline="0" dirty="0" smtClean="0">
                        <a:solidFill>
                          <a:schemeClr val="tx1"/>
                        </a:solidFill>
                        <a:effectLst/>
                        <a:latin typeface="+mn-lt"/>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697">
                <a:tc gridSpan="2" vMerge="1">
                  <a:txBody>
                    <a:bodyPr/>
                    <a:lstStyle/>
                    <a:p>
                      <a:endParaRPr lang="es-CL"/>
                    </a:p>
                  </a:txBody>
                  <a:tcPr/>
                </a:tc>
                <a:tc hMerge="1" vMerge="1">
                  <a:txBody>
                    <a:bodyPr/>
                    <a:lstStyle/>
                    <a:p>
                      <a:endParaRPr lang="es-CL"/>
                    </a:p>
                  </a:txBody>
                  <a:tcPr/>
                </a:tc>
                <a:tc vMerge="1">
                  <a:txBody>
                    <a:bodyPr/>
                    <a:lstStyle/>
                    <a:p>
                      <a:endParaRPr lang="es-CL"/>
                    </a:p>
                  </a:txBody>
                  <a:tcPr/>
                </a:tc>
                <a:tc rowSpan="2">
                  <a:txBody>
                    <a:bodyPr/>
                    <a:lstStyle/>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dirty="0" smtClean="0">
                          <a:solidFill>
                            <a:schemeClr val="tx1"/>
                          </a:solidFill>
                          <a:effectLst/>
                          <a:latin typeface="+mn-lt"/>
                        </a:rPr>
                        <a:t>Superintendencia de Valores y Seguros (reporte o explique)</a:t>
                      </a:r>
                    </a:p>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dirty="0" err="1" smtClean="0">
                          <a:solidFill>
                            <a:schemeClr val="tx1"/>
                          </a:solidFill>
                          <a:effectLst/>
                          <a:latin typeface="+mn-lt"/>
                        </a:rPr>
                        <a:t>Sofofa</a:t>
                      </a:r>
                      <a:r>
                        <a:rPr lang="es-CL" sz="1200" b="0" i="0" u="none" strike="noStrike" dirty="0" smtClean="0">
                          <a:solidFill>
                            <a:schemeClr val="tx1"/>
                          </a:solidFill>
                          <a:effectLst/>
                          <a:latin typeface="+mn-lt"/>
                        </a:rPr>
                        <a:t>, CPC, Acción RSE. Recursos</a:t>
                      </a:r>
                      <a:r>
                        <a:rPr lang="es-CL" sz="1200" b="0" i="0" u="none" strike="noStrike" baseline="0" dirty="0" smtClean="0">
                          <a:solidFill>
                            <a:schemeClr val="tx1"/>
                          </a:solidFill>
                          <a:effectLst/>
                          <a:latin typeface="+mn-lt"/>
                        </a:rPr>
                        <a:t> y tiempos por definir</a:t>
                      </a:r>
                      <a:endParaRPr lang="es-CL" sz="1200" b="0" i="0" u="none" strike="noStrike" dirty="0" smtClean="0">
                        <a:solidFill>
                          <a:schemeClr val="tx1"/>
                        </a:solidFill>
                        <a:effectLst/>
                        <a:latin typeface="+mn-lt"/>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5263">
                <a:tc gridSpan="2">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sng" strike="noStrike" dirty="0" smtClean="0">
                          <a:solidFill>
                            <a:srgbClr val="000000"/>
                          </a:solidFill>
                          <a:effectLst/>
                          <a:latin typeface="Calibri"/>
                        </a:rPr>
                        <a:t>2. Empresas </a:t>
                      </a:r>
                      <a:r>
                        <a:rPr lang="es-CL" sz="1200" b="0" i="0" u="sng" strike="noStrike" dirty="0">
                          <a:solidFill>
                            <a:srgbClr val="000000"/>
                          </a:solidFill>
                          <a:effectLst/>
                          <a:latin typeface="Calibri"/>
                        </a:rPr>
                        <a:t>Privadas</a:t>
                      </a:r>
                      <a:r>
                        <a:rPr lang="es-CL" sz="1200" b="0" i="0" u="sng" strike="noStrike" dirty="0" smtClean="0">
                          <a:solidFill>
                            <a:srgbClr val="000000"/>
                          </a:solidFill>
                          <a:effectLst/>
                          <a:latin typeface="Calibri"/>
                        </a:rPr>
                        <a:t>: </a:t>
                      </a: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sng" strike="noStrike" dirty="0" smtClean="0">
                        <a:solidFill>
                          <a:srgbClr val="000000"/>
                        </a:solidFill>
                        <a:effectLst/>
                        <a:latin typeface="Calibri"/>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none" strike="noStrike" dirty="0" smtClean="0">
                          <a:solidFill>
                            <a:srgbClr val="000000"/>
                          </a:solidFill>
                          <a:effectLst/>
                          <a:latin typeface="+mn-lt"/>
                        </a:rPr>
                        <a:t>Superintendencia de Valores y Seguros liderará la implementación de la política de “Reporte o Explique”</a:t>
                      </a:r>
                      <a:endParaRPr lang="es-CL" sz="1200" b="0" i="0" u="none" strike="noStrike" dirty="0" smtClean="0">
                        <a:solidFill>
                          <a:srgbClr val="000000"/>
                        </a:solidFill>
                        <a:effectLst/>
                        <a:latin typeface="Arial"/>
                      </a:endParaRPr>
                    </a:p>
                    <a:p>
                      <a:pPr algn="just" rtl="0" fontAlgn="ctr">
                        <a:buClr>
                          <a:srgbClr val="000000"/>
                        </a:buClr>
                        <a:buSzPts val="1000"/>
                        <a:buFont typeface="Arial"/>
                        <a:buNone/>
                      </a:pPr>
                      <a:endParaRPr lang="es-CL" sz="1200" b="0" i="0" u="none" strike="noStrike" dirty="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a:p>
                  </a:txBody>
                  <a:tcPr/>
                </a:tc>
                <a:tc>
                  <a:txBody>
                    <a:bodyPr/>
                    <a:lstStyle/>
                    <a:p>
                      <a:pPr marL="0" indent="0" algn="just" rtl="0" fontAlgn="ctr">
                        <a:buFontTx/>
                        <a:buNone/>
                      </a:pPr>
                      <a:endParaRPr lang="es-CL" sz="1100" b="0" i="0" u="none" strike="noStrike" dirty="0">
                        <a:solidFill>
                          <a:srgbClr val="000000"/>
                        </a:solidFill>
                        <a:effectLst/>
                        <a:latin typeface="Calibri"/>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just" rtl="0" fontAlgn="ctr"/>
                      <a:endParaRPr lang="es-CL" sz="11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2593">
                <a:tc gridSpan="4">
                  <a:txBody>
                    <a:bodyPr/>
                    <a:lstStyle/>
                    <a:p>
                      <a:pPr algn="ctr" rtl="0" fontAlgn="ctr"/>
                      <a:r>
                        <a:rPr lang="es-CL" sz="1000" b="1" i="0" u="none" strike="noStrike" dirty="0">
                          <a:solidFill>
                            <a:srgbClr val="000000"/>
                          </a:solidFill>
                          <a:effectLst/>
                          <a:latin typeface="Calibri"/>
                        </a:rPr>
                        <a:t>CARTA GANTT</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9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52188">
                <a:tc>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rtl="0" fontAlgn="b"/>
                      <a:r>
                        <a:rPr lang="es-CL" sz="700" b="0" i="0" u="none" strike="noStrike">
                          <a:solidFill>
                            <a:srgbClr val="000000"/>
                          </a:solidFill>
                          <a:effectLst/>
                          <a:latin typeface="Calibri"/>
                        </a:rPr>
                        <a:t> </a:t>
                      </a:r>
                    </a:p>
                  </a:txBody>
                  <a:tcPr marL="7033" marR="7033" marT="7033"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2188">
                <a:tc>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rtl="0" fontAlgn="b"/>
                      <a:endParaRPr lang="es-CL" sz="700" b="0" i="0" u="none" strike="noStrike">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a:txBody>
                    <a:bodyPr/>
                    <a:lstStyle/>
                    <a:p>
                      <a:pPr algn="l" rtl="0" fontAlgn="b"/>
                      <a:endParaRPr lang="es-CL" sz="700" b="0" i="0" u="none" strike="noStrike">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r>
              <a:tr h="180625">
                <a:tc>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r>
              <a:tr h="1123646">
                <a:tc>
                  <a:txBody>
                    <a:bodyPr/>
                    <a:lstStyle/>
                    <a:p>
                      <a:pPr algn="l" fontAlgn="b"/>
                      <a:r>
                        <a:rPr lang="es-CL" sz="800" b="0" i="0" u="none" strike="noStrike" dirty="0">
                          <a:solidFill>
                            <a:srgbClr val="000000"/>
                          </a:solidFill>
                          <a:effectLst/>
                          <a:latin typeface="Calibri"/>
                        </a:rPr>
                        <a:t> </a:t>
                      </a:r>
                      <a:endParaRPr lang="es-CL" sz="800" b="0" i="0" u="none" strike="noStrike" dirty="0" smtClean="0">
                        <a:solidFill>
                          <a:srgbClr val="000000"/>
                        </a:solidFill>
                        <a:effectLst/>
                        <a:latin typeface="Calibri"/>
                      </a:endParaRPr>
                    </a:p>
                    <a:p>
                      <a:pPr algn="l" fontAlgn="b"/>
                      <a:endParaRPr lang="es-CL" sz="800" b="0" i="0" u="none" strike="noStrike" dirty="0">
                        <a:solidFill>
                          <a:srgbClr val="000000"/>
                        </a:solidFill>
                        <a:effectLst/>
                        <a:latin typeface="Calibri"/>
                      </a:endParaRPr>
                    </a:p>
                  </a:txBody>
                  <a:tcPr marL="7033" marR="7033" marT="70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l" rtl="0" fontAlgn="b"/>
                      <a:r>
                        <a:rPr lang="es-CL" sz="700" b="0" i="0" u="none" strike="noStrike" dirty="0">
                          <a:solidFill>
                            <a:srgbClr val="000000"/>
                          </a:solidFill>
                          <a:effectLst/>
                          <a:latin typeface="Calibri"/>
                        </a:rPr>
                        <a:t> </a:t>
                      </a:r>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60577" y="4941168"/>
            <a:ext cx="8316271" cy="31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0 Rectángulo"/>
          <p:cNvSpPr/>
          <p:nvPr/>
        </p:nvSpPr>
        <p:spPr>
          <a:xfrm>
            <a:off x="3845899" y="4867143"/>
            <a:ext cx="1082348"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Abril - Mayo2015</a:t>
            </a:r>
            <a:endParaRPr lang="es-CL" sz="1000" dirty="0">
              <a:solidFill>
                <a:srgbClr val="000000"/>
              </a:solidFill>
              <a:latin typeface="Calibri"/>
              <a:ea typeface="+mn-ea"/>
            </a:endParaRPr>
          </a:p>
        </p:txBody>
      </p:sp>
      <p:sp>
        <p:nvSpPr>
          <p:cNvPr id="15" name="20 Rectángulo"/>
          <p:cNvSpPr/>
          <p:nvPr/>
        </p:nvSpPr>
        <p:spPr>
          <a:xfrm>
            <a:off x="5689318" y="4884706"/>
            <a:ext cx="74892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Junio 2015</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1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292" y="5103914"/>
            <a:ext cx="137857"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200" y="5097587"/>
            <a:ext cx="139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663" y="5116209"/>
            <a:ext cx="139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38 Rectángulo"/>
          <p:cNvSpPr/>
          <p:nvPr/>
        </p:nvSpPr>
        <p:spPr>
          <a:xfrm>
            <a:off x="2055038" y="4857693"/>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sp>
        <p:nvSpPr>
          <p:cNvPr id="5" name="CuadroTexto 4"/>
          <p:cNvSpPr txBox="1"/>
          <p:nvPr/>
        </p:nvSpPr>
        <p:spPr>
          <a:xfrm>
            <a:off x="5919005" y="5316304"/>
            <a:ext cx="899307" cy="415498"/>
          </a:xfrm>
          <a:prstGeom prst="rect">
            <a:avLst/>
          </a:prstGeom>
          <a:noFill/>
        </p:spPr>
        <p:txBody>
          <a:bodyPr wrap="square" rtlCol="0">
            <a:spAutoFit/>
          </a:bodyPr>
          <a:lstStyle/>
          <a:p>
            <a:r>
              <a:rPr lang="es-CL" sz="1050" dirty="0" smtClean="0"/>
              <a:t>Marcha blanca</a:t>
            </a:r>
            <a:endParaRPr lang="es-CL" sz="1050" dirty="0"/>
          </a:p>
        </p:txBody>
      </p:sp>
      <p:sp>
        <p:nvSpPr>
          <p:cNvPr id="6" name="CuadroTexto 5"/>
          <p:cNvSpPr txBox="1"/>
          <p:nvPr/>
        </p:nvSpPr>
        <p:spPr>
          <a:xfrm>
            <a:off x="3636694" y="5335790"/>
            <a:ext cx="1679587" cy="715581"/>
          </a:xfrm>
          <a:prstGeom prst="rect">
            <a:avLst/>
          </a:prstGeom>
          <a:noFill/>
        </p:spPr>
        <p:txBody>
          <a:bodyPr wrap="square" rtlCol="0">
            <a:spAutoFit/>
          </a:bodyPr>
          <a:lstStyle/>
          <a:p>
            <a:r>
              <a:rPr lang="es-CL" sz="1050" dirty="0"/>
              <a:t>Resultados </a:t>
            </a:r>
            <a:r>
              <a:rPr lang="es-CL" sz="1050" dirty="0" smtClean="0"/>
              <a:t>consulta pública </a:t>
            </a:r>
            <a:r>
              <a:rPr lang="es-CL" sz="1050" dirty="0"/>
              <a:t>e </a:t>
            </a:r>
            <a:r>
              <a:rPr lang="es-CL" sz="1050" dirty="0" smtClean="0"/>
              <a:t>incorporación de comentarios </a:t>
            </a:r>
            <a:r>
              <a:rPr lang="es-CL" sz="1050" dirty="0"/>
              <a:t>recibidos</a:t>
            </a:r>
          </a:p>
          <a:p>
            <a:endParaRPr lang="es-CL" sz="900" dirty="0"/>
          </a:p>
        </p:txBody>
      </p:sp>
      <p:sp>
        <p:nvSpPr>
          <p:cNvPr id="8" name="Rectángulo 7"/>
          <p:cNvSpPr/>
          <p:nvPr/>
        </p:nvSpPr>
        <p:spPr>
          <a:xfrm>
            <a:off x="1840601" y="5308296"/>
            <a:ext cx="1433813" cy="577081"/>
          </a:xfrm>
          <a:prstGeom prst="rect">
            <a:avLst/>
          </a:prstGeom>
        </p:spPr>
        <p:txBody>
          <a:bodyPr wrap="square">
            <a:spAutoFit/>
          </a:bodyPr>
          <a:lstStyle/>
          <a:p>
            <a:r>
              <a:rPr lang="es-CL" sz="1050" dirty="0"/>
              <a:t>Consulta pública  modificación </a:t>
            </a:r>
            <a:r>
              <a:rPr lang="es-CL" sz="1050" dirty="0" smtClean="0"/>
              <a:t>circular </a:t>
            </a:r>
            <a:r>
              <a:rPr lang="es-CL" sz="1050" dirty="0"/>
              <a:t>341 y </a:t>
            </a:r>
            <a:r>
              <a:rPr lang="es-CL" sz="1050" dirty="0" smtClean="0"/>
              <a:t>circular </a:t>
            </a:r>
            <a:r>
              <a:rPr lang="es-CL" sz="1050" dirty="0"/>
              <a:t>30</a:t>
            </a:r>
          </a:p>
        </p:txBody>
      </p:sp>
      <p:sp>
        <p:nvSpPr>
          <p:cNvPr id="26" name="CuadroTexto 25"/>
          <p:cNvSpPr txBox="1"/>
          <p:nvPr/>
        </p:nvSpPr>
        <p:spPr>
          <a:xfrm>
            <a:off x="416790" y="5868904"/>
            <a:ext cx="949986" cy="369332"/>
          </a:xfrm>
          <a:prstGeom prst="rect">
            <a:avLst/>
          </a:prstGeom>
          <a:noFill/>
        </p:spPr>
        <p:txBody>
          <a:bodyPr wrap="square" rtlCol="0">
            <a:spAutoFit/>
          </a:bodyPr>
          <a:lstStyle/>
          <a:p>
            <a:r>
              <a:rPr lang="es-CL" dirty="0" smtClean="0"/>
              <a:t>Públicas</a:t>
            </a:r>
            <a:endParaRPr lang="es-CL" dirty="0"/>
          </a:p>
        </p:txBody>
      </p:sp>
      <p:sp>
        <p:nvSpPr>
          <p:cNvPr id="28" name="20 Rectángulo"/>
          <p:cNvSpPr/>
          <p:nvPr/>
        </p:nvSpPr>
        <p:spPr>
          <a:xfrm>
            <a:off x="6643561" y="4869988"/>
            <a:ext cx="71045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Julio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29" name="CuadroTexto 28"/>
          <p:cNvSpPr txBox="1"/>
          <p:nvPr/>
        </p:nvSpPr>
        <p:spPr>
          <a:xfrm>
            <a:off x="6142553" y="5988190"/>
            <a:ext cx="1648354" cy="246221"/>
          </a:xfrm>
          <a:prstGeom prst="rect">
            <a:avLst/>
          </a:prstGeom>
          <a:noFill/>
        </p:spPr>
        <p:txBody>
          <a:bodyPr wrap="square" rtlCol="0">
            <a:spAutoFit/>
          </a:bodyPr>
          <a:lstStyle/>
          <a:p>
            <a:r>
              <a:rPr lang="es-CL" sz="1000" dirty="0" smtClean="0"/>
              <a:t>PDL Gobiernos Corporativos</a:t>
            </a:r>
            <a:endParaRPr lang="es-CL" sz="1000" dirty="0"/>
          </a:p>
        </p:txBody>
      </p:sp>
      <p:sp>
        <p:nvSpPr>
          <p:cNvPr id="31" name="CuadroTexto 30"/>
          <p:cNvSpPr txBox="1"/>
          <p:nvPr/>
        </p:nvSpPr>
        <p:spPr>
          <a:xfrm>
            <a:off x="7701857" y="5834302"/>
            <a:ext cx="1127186" cy="553998"/>
          </a:xfrm>
          <a:prstGeom prst="rect">
            <a:avLst/>
          </a:prstGeom>
          <a:noFill/>
        </p:spPr>
        <p:txBody>
          <a:bodyPr wrap="square" rtlCol="0">
            <a:spAutoFit/>
          </a:bodyPr>
          <a:lstStyle/>
          <a:p>
            <a:r>
              <a:rPr lang="es-CL" sz="1000" dirty="0" smtClean="0"/>
              <a:t>Entrega de memorias de sostenibilidad SEP</a:t>
            </a:r>
            <a:endParaRPr lang="es-CL" sz="1000" dirty="0"/>
          </a:p>
        </p:txBody>
      </p:sp>
      <p:sp>
        <p:nvSpPr>
          <p:cNvPr id="32" name="Cerrar llave 31"/>
          <p:cNvSpPr/>
          <p:nvPr/>
        </p:nvSpPr>
        <p:spPr>
          <a:xfrm rot="5400000">
            <a:off x="4915790" y="4818493"/>
            <a:ext cx="233047" cy="2450387"/>
          </a:xfrm>
          <a:prstGeom prst="rightBrace">
            <a:avLst>
              <a:gd name="adj1" fmla="val 2862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L"/>
          </a:p>
        </p:txBody>
      </p:sp>
      <p:sp>
        <p:nvSpPr>
          <p:cNvPr id="33" name="CuadroTexto 32"/>
          <p:cNvSpPr txBox="1"/>
          <p:nvPr/>
        </p:nvSpPr>
        <p:spPr>
          <a:xfrm>
            <a:off x="3845899" y="6070366"/>
            <a:ext cx="2129765" cy="246221"/>
          </a:xfrm>
          <a:prstGeom prst="rect">
            <a:avLst/>
          </a:prstGeom>
          <a:noFill/>
        </p:spPr>
        <p:txBody>
          <a:bodyPr wrap="square" rtlCol="0">
            <a:spAutoFit/>
          </a:bodyPr>
          <a:lstStyle/>
          <a:p>
            <a:r>
              <a:rPr lang="es-CL" sz="1000" dirty="0" smtClean="0"/>
              <a:t>Seminarios de capacitación y difusión</a:t>
            </a:r>
            <a:endParaRPr lang="es-CL" sz="1000" dirty="0"/>
          </a:p>
        </p:txBody>
      </p:sp>
      <p:sp>
        <p:nvSpPr>
          <p:cNvPr id="35" name="CuadroTexto 34"/>
          <p:cNvSpPr txBox="1"/>
          <p:nvPr/>
        </p:nvSpPr>
        <p:spPr>
          <a:xfrm>
            <a:off x="437758" y="5299197"/>
            <a:ext cx="970976" cy="369332"/>
          </a:xfrm>
          <a:prstGeom prst="rect">
            <a:avLst/>
          </a:prstGeom>
          <a:noFill/>
        </p:spPr>
        <p:txBody>
          <a:bodyPr wrap="square" rtlCol="0">
            <a:spAutoFit/>
          </a:bodyPr>
          <a:lstStyle/>
          <a:p>
            <a:r>
              <a:rPr lang="es-CL" dirty="0" smtClean="0"/>
              <a:t>Privadas</a:t>
            </a:r>
            <a:endParaRPr lang="es-CL" dirty="0"/>
          </a:p>
        </p:txBody>
      </p:sp>
      <p:sp>
        <p:nvSpPr>
          <p:cNvPr id="36" name="20 Rectángulo"/>
          <p:cNvSpPr/>
          <p:nvPr/>
        </p:nvSpPr>
        <p:spPr>
          <a:xfrm>
            <a:off x="7793806" y="4872045"/>
            <a:ext cx="101021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2017</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2" name="CuadroTexto 1"/>
          <p:cNvSpPr txBox="1"/>
          <p:nvPr/>
        </p:nvSpPr>
        <p:spPr>
          <a:xfrm>
            <a:off x="7126013" y="5370784"/>
            <a:ext cx="1118801" cy="261610"/>
          </a:xfrm>
          <a:prstGeom prst="rect">
            <a:avLst/>
          </a:prstGeom>
          <a:noFill/>
        </p:spPr>
        <p:txBody>
          <a:bodyPr wrap="square" rtlCol="0">
            <a:spAutoFit/>
          </a:bodyPr>
          <a:lstStyle/>
          <a:p>
            <a:r>
              <a:rPr lang="es-CL" sz="1100" dirty="0" smtClean="0"/>
              <a:t>Implementación</a:t>
            </a:r>
            <a:endParaRPr lang="es-CL" sz="1100" dirty="0"/>
          </a:p>
        </p:txBody>
      </p:sp>
      <p:sp>
        <p:nvSpPr>
          <p:cNvPr id="37" name="Marcador de número de diapositiva 3"/>
          <p:cNvSpPr>
            <a:spLocks noGrp="1"/>
          </p:cNvSpPr>
          <p:nvPr>
            <p:ph type="sldNum" sz="quarter" idx="11"/>
          </p:nvPr>
        </p:nvSpPr>
        <p:spPr>
          <a:xfrm>
            <a:off x="6183313" y="6527800"/>
            <a:ext cx="2133600" cy="193675"/>
          </a:xfrm>
        </p:spPr>
        <p:txBody>
          <a:bodyPr/>
          <a:lstStyle/>
          <a:p>
            <a:r>
              <a:rPr lang="en-US" dirty="0" smtClean="0"/>
              <a:t>10</a:t>
            </a:r>
            <a:endParaRPr lang="en-US" dirty="0"/>
          </a:p>
        </p:txBody>
      </p:sp>
    </p:spTree>
    <p:extLst>
      <p:ext uri="{BB962C8B-B14F-4D97-AF65-F5344CB8AC3E}">
        <p14:creationId xmlns:p14="http://schemas.microsoft.com/office/powerpoint/2010/main" val="325500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3192214424"/>
              </p:ext>
            </p:extLst>
          </p:nvPr>
        </p:nvGraphicFramePr>
        <p:xfrm>
          <a:off x="104698" y="950684"/>
          <a:ext cx="8859790" cy="5790684"/>
        </p:xfrm>
        <a:graphic>
          <a:graphicData uri="http://schemas.openxmlformats.org/drawingml/2006/table">
            <a:tbl>
              <a:tblPr/>
              <a:tblGrid>
                <a:gridCol w="1370958"/>
                <a:gridCol w="2163174"/>
                <a:gridCol w="2557061"/>
                <a:gridCol w="824381"/>
                <a:gridCol w="1944216"/>
              </a:tblGrid>
              <a:tr h="315066">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r>
              <a:tr h="427926">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Apoyo e integración de las Pymes en la estrategia nacional de Responsabilidad Social para el Desarrollo Sostenible</a:t>
                      </a: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r>
              <a:tr h="367172">
                <a:tc>
                  <a:txBody>
                    <a:bodyPr/>
                    <a:lstStyle/>
                    <a:p>
                      <a:pPr algn="ctr" rtl="0" fontAlgn="ctr"/>
                      <a:r>
                        <a:rPr lang="es-CL" sz="1200" b="1" i="0" u="none" strike="noStrike" dirty="0">
                          <a:solidFill>
                            <a:srgbClr val="000000"/>
                          </a:solidFill>
                          <a:effectLst/>
                          <a:latin typeface="Calibri"/>
                        </a:rPr>
                        <a:t>DESCRIPCION</a:t>
                      </a: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3">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s-CL" sz="1200" b="1" i="0" u="none" strike="noStrike" dirty="0" smtClean="0">
                        <a:solidFill>
                          <a:srgbClr val="000000"/>
                        </a:solidFill>
                        <a:effectLst/>
                        <a:latin typeface="+mn-lt"/>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003185">
                <a:tc rowSpan="5">
                  <a:txBody>
                    <a:bodyPr/>
                    <a:lstStyle/>
                    <a:p>
                      <a:pPr algn="l"/>
                      <a:r>
                        <a:rPr lang="es-CL" dirty="0" smtClean="0"/>
                        <a:t> </a:t>
                      </a:r>
                    </a:p>
                    <a:p>
                      <a:pPr algn="l"/>
                      <a:r>
                        <a:rPr lang="es-CL" sz="1200" dirty="0" smtClean="0"/>
                        <a:t>Asegurar la incorporación de RS en </a:t>
                      </a:r>
                      <a:r>
                        <a:rPr lang="es-CL" sz="1200" dirty="0" err="1" smtClean="0"/>
                        <a:t>PYMEs</a:t>
                      </a:r>
                      <a:r>
                        <a:rPr lang="es-CL" sz="1200" dirty="0" smtClean="0"/>
                        <a:t> a</a:t>
                      </a:r>
                      <a:r>
                        <a:rPr lang="es-CL" sz="1200" baseline="0" dirty="0" smtClean="0"/>
                        <a:t> fin de </a:t>
                      </a:r>
                      <a:r>
                        <a:rPr lang="es-CL" sz="1200" dirty="0" smtClean="0"/>
                        <a:t>mejorar su competitividad.</a:t>
                      </a:r>
                    </a:p>
                    <a:p>
                      <a:endParaRPr lang="es-CL" sz="1400" dirty="0" smtClean="0"/>
                    </a:p>
                    <a:p>
                      <a:endParaRPr lang="es-CL" dirty="0"/>
                    </a:p>
                  </a:txBody>
                  <a:tcPr marL="6339" marR="6339" marT="63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171450" indent="-171450" algn="l" fontAlgn="ctr">
                        <a:buFont typeface="Arial" panose="020B0604020202020204" pitchFamily="34" charset="0"/>
                        <a:buChar char="•"/>
                      </a:pPr>
                      <a:r>
                        <a:rPr lang="es-CL" sz="1200" b="0" i="0" u="none" strike="noStrike" dirty="0" smtClean="0">
                          <a:solidFill>
                            <a:srgbClr val="000000"/>
                          </a:solidFill>
                          <a:effectLst/>
                          <a:latin typeface="+mj-lt"/>
                        </a:rPr>
                        <a:t>Presentación</a:t>
                      </a:r>
                      <a:r>
                        <a:rPr lang="es-CL" sz="1200" b="0" i="0" u="none" strike="noStrike" baseline="0" dirty="0" smtClean="0">
                          <a:solidFill>
                            <a:srgbClr val="000000"/>
                          </a:solidFill>
                          <a:effectLst/>
                          <a:latin typeface="+mj-lt"/>
                        </a:rPr>
                        <a:t> de resultados de e</a:t>
                      </a:r>
                      <a:r>
                        <a:rPr lang="es-CL" sz="1200" b="0" i="0" u="none" strike="noStrike" dirty="0" smtClean="0">
                          <a:solidFill>
                            <a:srgbClr val="000000"/>
                          </a:solidFill>
                          <a:effectLst/>
                          <a:latin typeface="+mj-lt"/>
                        </a:rPr>
                        <a:t>studio para la generación de un modelo de sistematización y seguimiento de prácticas inclusivas en pymes</a:t>
                      </a:r>
                    </a:p>
                  </a:txBody>
                  <a:tcPr marL="6339" marR="6339" marT="6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L" sz="1200" b="0" i="0" u="none" strike="noStrike" dirty="0">
                        <a:solidFill>
                          <a:srgbClr val="000000"/>
                        </a:solidFill>
                        <a:effectLst/>
                        <a:latin typeface="Arial"/>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es-CL" sz="1200" b="0" i="0" u="none" strike="noStrike" dirty="0">
                        <a:solidFill>
                          <a:srgbClr val="000000"/>
                        </a:solidFill>
                        <a:effectLst/>
                        <a:latin typeface="Arial"/>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Subsecretaría de Evaluación Social del Ministerio de Desarrollo Social. Presupuesto asignado</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Apoyo Ministerio</a:t>
                      </a:r>
                      <a:r>
                        <a:rPr lang="es-CL" sz="1200" b="0" i="0" u="none" strike="noStrike" baseline="0" dirty="0" smtClean="0">
                          <a:solidFill>
                            <a:srgbClr val="000000"/>
                          </a:solidFill>
                          <a:effectLst/>
                          <a:latin typeface="+mn-lt"/>
                        </a:rPr>
                        <a:t> del Trabajo</a:t>
                      </a:r>
                      <a:endParaRPr lang="es-CL" sz="1200" b="0" i="0" u="none" strike="noStrike" dirty="0">
                        <a:solidFill>
                          <a:srgbClr val="000000"/>
                        </a:solidFill>
                        <a:effectLst/>
                        <a:latin typeface="Arial"/>
                      </a:endParaRPr>
                    </a:p>
                  </a:txBody>
                  <a:tcPr marL="6339" marR="6339" marT="63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4016">
                <a:tc vMerge="1">
                  <a:txBody>
                    <a:bodyPr/>
                    <a:lstStyle/>
                    <a:p>
                      <a:endParaRPr lang="es-CL"/>
                    </a:p>
                  </a:txBody>
                  <a:tcPr/>
                </a:tc>
                <a:tc rowSpan="2" gridSpan="3">
                  <a:txBody>
                    <a:bodyPr/>
                    <a:lstStyle/>
                    <a:p>
                      <a:pPr marL="171450" indent="-171450" algn="l" fontAlgn="ctr">
                        <a:buFont typeface="Arial" panose="020B0604020202020204" pitchFamily="34" charset="0"/>
                        <a:buChar char="•"/>
                      </a:pPr>
                      <a:r>
                        <a:rPr lang="es-CL" sz="1200" b="0" i="0" u="none" strike="noStrike" kern="1200" dirty="0" smtClean="0">
                          <a:solidFill>
                            <a:srgbClr val="000000"/>
                          </a:solidFill>
                          <a:effectLst/>
                          <a:latin typeface="+mn-lt"/>
                          <a:ea typeface="+mn-ea"/>
                          <a:cs typeface="+mn-cs"/>
                        </a:rPr>
                        <a:t>Mesa de diálogo a nivel nacional entre grandes empresas (públicas y privadas) y las PYMES de la misma cadena, con el fin de propiciar las prácticas empresariales responsables en las PYMES en temas específicos.</a:t>
                      </a:r>
                    </a:p>
                    <a:p>
                      <a:pPr marL="171450" indent="-171450" algn="l" fontAlgn="ctr">
                        <a:buFont typeface="Arial" panose="020B0604020202020204" pitchFamily="34" charset="0"/>
                        <a:buChar char="•"/>
                      </a:pPr>
                      <a:r>
                        <a:rPr lang="es-CL" sz="1200" b="0" i="0" u="none" strike="noStrike" kern="1200" dirty="0" smtClean="0">
                          <a:solidFill>
                            <a:srgbClr val="000000"/>
                          </a:solidFill>
                          <a:effectLst/>
                          <a:latin typeface="+mn-lt"/>
                          <a:ea typeface="+mn-ea"/>
                          <a:cs typeface="+mn-cs"/>
                        </a:rPr>
                        <a:t>2</a:t>
                      </a:r>
                      <a:r>
                        <a:rPr lang="es-CL" sz="1200" b="0" i="0" u="none" strike="noStrike" kern="1200" baseline="0" dirty="0" smtClean="0">
                          <a:solidFill>
                            <a:srgbClr val="000000"/>
                          </a:solidFill>
                          <a:effectLst/>
                          <a:latin typeface="+mn-lt"/>
                          <a:ea typeface="+mn-ea"/>
                          <a:cs typeface="+mn-cs"/>
                        </a:rPr>
                        <a:t> gremios pymes incorporarán Responsabilidad Social en sus actividades</a:t>
                      </a:r>
                    </a:p>
                    <a:p>
                      <a:pPr marL="171450" indent="-171450" algn="l" fontAlgn="ctr">
                        <a:buFont typeface="Arial" panose="020B0604020202020204" pitchFamily="34" charset="0"/>
                        <a:buChar char="•"/>
                      </a:pPr>
                      <a:endParaRPr lang="es-CL" sz="1200" b="0" i="0" u="none" strike="noStrike" baseline="0" dirty="0" smtClean="0">
                        <a:solidFill>
                          <a:srgbClr val="000000"/>
                        </a:solidFill>
                        <a:effectLst/>
                        <a:latin typeface="+mj-lt"/>
                      </a:endParaRPr>
                    </a:p>
                  </a:txBody>
                  <a:tcPr marL="6339" marR="6339" marT="6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L"/>
                    </a:p>
                  </a:txBody>
                  <a:tcPr/>
                </a:tc>
                <a:tc rowSpan="2" hMerge="1">
                  <a:txBody>
                    <a:bodyPr/>
                    <a:lstStyle/>
                    <a:p>
                      <a:endParaRPr lang="es-CL"/>
                    </a:p>
                  </a:txBody>
                  <a:tcPr/>
                </a:tc>
                <a:tc vMerge="1">
                  <a:txBody>
                    <a:bodyPr/>
                    <a:lstStyle/>
                    <a:p>
                      <a:endParaRPr lang="es-CL"/>
                    </a:p>
                  </a:txBody>
                  <a:tcPr/>
                </a:tc>
              </a:tr>
              <a:tr h="104150">
                <a:tc vMerge="1">
                  <a:txBody>
                    <a:bodyPr/>
                    <a:lstStyle/>
                    <a:p>
                      <a:endParaRPr lang="es-CL"/>
                    </a:p>
                  </a:txBody>
                  <a:tcPr/>
                </a:tc>
                <a:tc gridSpan="3" vMerge="1">
                  <a:txBody>
                    <a:bodyPr/>
                    <a:lstStyle/>
                    <a:p>
                      <a:endParaRPr lang="es-CL"/>
                    </a:p>
                  </a:txBody>
                  <a:tcPr/>
                </a:tc>
                <a:tc hMerge="1" vMerge="1">
                  <a:txBody>
                    <a:bodyPr/>
                    <a:lstStyle/>
                    <a:p>
                      <a:endParaRPr lang="es-CL"/>
                    </a:p>
                  </a:txBody>
                  <a:tcPr/>
                </a:tc>
                <a:tc hMerge="1" vMerge="1">
                  <a:txBody>
                    <a:bodyPr/>
                    <a:lstStyle/>
                    <a:p>
                      <a:endParaRPr lang="es-CL"/>
                    </a:p>
                  </a:txBody>
                  <a:tcPr/>
                </a:tc>
                <a:tc row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Subsecretaría de Economía. Presupuesto asignado</a:t>
                      </a:r>
                    </a:p>
                    <a:p>
                      <a:pPr algn="l" fontAlgn="ctr"/>
                      <a:endParaRPr lang="es-CL" sz="1200" b="0" i="0" u="none" strike="noStrike" dirty="0">
                        <a:solidFill>
                          <a:srgbClr val="000000"/>
                        </a:solidFill>
                        <a:effectLst/>
                        <a:latin typeface="Arial"/>
                      </a:endParaRPr>
                    </a:p>
                  </a:txBody>
                  <a:tcPr marL="6339" marR="6339" marT="63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r>
              <a:tr h="365301">
                <a:tc vMerge="1">
                  <a:txBody>
                    <a:bodyPr/>
                    <a:lstStyle/>
                    <a:p>
                      <a:endParaRPr lang="es-CL"/>
                    </a:p>
                  </a:txBody>
                  <a:tcPr/>
                </a:tc>
                <a:tc rowSpan="2" gridSpan="3">
                  <a:txBody>
                    <a:bodyPr/>
                    <a:lstStyle/>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Programa para potenciar desempeño de los proveedores de menor tamaño en convenio marco</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Desarrollo de alianzas locales con otros organismos de fomento a pymes y regiones</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Creación directorio pyme</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Implementación </a:t>
                      </a:r>
                      <a:r>
                        <a:rPr lang="es-CL" sz="1200" b="0" i="0" u="none" strike="noStrike" kern="1200" baseline="0" dirty="0" err="1" smtClean="0">
                          <a:solidFill>
                            <a:srgbClr val="000000"/>
                          </a:solidFill>
                          <a:effectLst/>
                          <a:latin typeface="+mn-lt"/>
                          <a:ea typeface="+mn-ea"/>
                          <a:cs typeface="+mn-cs"/>
                        </a:rPr>
                        <a:t>ChilePaga</a:t>
                      </a:r>
                      <a:r>
                        <a:rPr lang="es-CL" sz="1200" b="0" i="0" u="none" strike="noStrike" kern="1200" baseline="0" dirty="0" smtClean="0">
                          <a:solidFill>
                            <a:srgbClr val="000000"/>
                          </a:solidFill>
                          <a:effectLst/>
                          <a:latin typeface="+mn-lt"/>
                          <a:ea typeface="+mn-ea"/>
                          <a:cs typeface="+mn-cs"/>
                        </a:rPr>
                        <a:t>: pago oportuno para pymes</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Programa con industria financiera para facilitar acceso a financiamiento y garantías</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Modificación del Reglamento para promover inclusión de pymes.</a:t>
                      </a:r>
                    </a:p>
                    <a:p>
                      <a:pPr algn="l" rtl="0" fontAlgn="ctr"/>
                      <a:endParaRPr lang="es-CL" sz="1200" b="0" i="0" u="none" strike="noStrike" dirty="0">
                        <a:solidFill>
                          <a:srgbClr val="000000"/>
                        </a:solidFill>
                        <a:effectLst/>
                        <a:latin typeface="Calibri"/>
                      </a:endParaRPr>
                    </a:p>
                  </a:txBody>
                  <a:tcPr marL="6339" marR="6339" marT="63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L"/>
                    </a:p>
                  </a:txBody>
                  <a:tcPr/>
                </a:tc>
                <a:tc rowSpan="2" hMerge="1">
                  <a:txBody>
                    <a:bodyPr/>
                    <a:lstStyle/>
                    <a:p>
                      <a:endParaRPr lang="es-CL"/>
                    </a:p>
                  </a:txBody>
                  <a:tcPr/>
                </a:tc>
                <a:tc vMerge="1">
                  <a:txBody>
                    <a:bodyPr/>
                    <a:lstStyle/>
                    <a:p>
                      <a:endParaRPr lang="es-CL"/>
                    </a:p>
                  </a:txBody>
                  <a:tcPr/>
                </a:tc>
              </a:tr>
              <a:tr h="1167159">
                <a:tc vMerge="1">
                  <a:txBody>
                    <a:bodyPr/>
                    <a:lstStyle/>
                    <a:p>
                      <a:endParaRPr lang="es-CL" dirty="0"/>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lang="es-CL"/>
                    </a:p>
                  </a:txBody>
                  <a:tcPr/>
                </a:tc>
                <a:tc hMerge="1" vMerge="1">
                  <a:txBody>
                    <a:bodyPr/>
                    <a:lstStyle/>
                    <a:p>
                      <a:pPr algn="l" rtl="0" fontAlgn="ct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vMerge="1">
                  <a:txBody>
                    <a:bodyPr/>
                    <a:lstStyle/>
                    <a:p>
                      <a:pPr algn="l" rtl="0" fontAlgn="ctr"/>
                      <a:endParaRPr lang="es-CL" sz="1200" b="0"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1200" b="0" i="0" u="none" strike="noStrike" dirty="0" err="1" smtClean="0">
                          <a:solidFill>
                            <a:srgbClr val="000000"/>
                          </a:solidFill>
                          <a:effectLst/>
                          <a:latin typeface="Calibri"/>
                        </a:rPr>
                        <a:t>ChileCompra</a:t>
                      </a:r>
                      <a:r>
                        <a:rPr lang="es-CL" sz="1200" b="0" i="0" u="none" strike="noStrike" dirty="0" smtClean="0">
                          <a:solidFill>
                            <a:srgbClr val="000000"/>
                          </a:solidFill>
                          <a:effectLst/>
                          <a:latin typeface="Calibri"/>
                        </a:rPr>
                        <a:t>. Presupuesto</a:t>
                      </a:r>
                      <a:r>
                        <a:rPr lang="es-CL" sz="1200" b="0" i="0" u="none" strike="noStrike" baseline="0" dirty="0" smtClean="0">
                          <a:solidFill>
                            <a:srgbClr val="000000"/>
                          </a:solidFill>
                          <a:effectLst/>
                          <a:latin typeface="Calibri"/>
                        </a:rPr>
                        <a:t> asignado</a:t>
                      </a:r>
                      <a:endParaRPr lang="es-CL" sz="1200" b="0" i="0" u="none" strike="noStrike" dirty="0">
                        <a:solidFill>
                          <a:srgbClr val="000000"/>
                        </a:solidFill>
                        <a:effectLst/>
                        <a:latin typeface="Calibri"/>
                      </a:endParaRPr>
                    </a:p>
                  </a:txBody>
                  <a:tcPr marL="6339" marR="6339" marT="63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6832">
                <a:tc gridSpan="5">
                  <a:txBody>
                    <a:bodyPr/>
                    <a:lstStyle/>
                    <a:p>
                      <a:pPr algn="ctr" rtl="0" fontAlgn="ctr"/>
                      <a:r>
                        <a:rPr lang="es-CL" sz="1200" b="1" i="0" u="none" strike="noStrike" dirty="0" smtClean="0">
                          <a:solidFill>
                            <a:srgbClr val="000000"/>
                          </a:solidFill>
                          <a:effectLst/>
                          <a:latin typeface="Calibri"/>
                        </a:rPr>
                        <a:t>CARTA GANTT</a:t>
                      </a: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6339" marR="6339" marT="6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r>
              <a:tr h="234201">
                <a:tc gridSpan="2">
                  <a:txBody>
                    <a:bodyPr/>
                    <a:lstStyle/>
                    <a:p>
                      <a:pPr algn="l" fontAlgn="b"/>
                      <a:r>
                        <a:rPr lang="es-CL" sz="700" b="0" i="0" u="none" strike="noStrike" dirty="0">
                          <a:solidFill>
                            <a:srgbClr val="000000"/>
                          </a:solidFill>
                          <a:effectLst/>
                          <a:latin typeface="Calibri"/>
                        </a:rPr>
                        <a:t> </a:t>
                      </a:r>
                    </a:p>
                  </a:txBody>
                  <a:tcPr marL="6339" marR="6339" marT="63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700" b="0" i="0" u="none" strike="noStrike" dirty="0">
                          <a:solidFill>
                            <a:srgbClr val="000000"/>
                          </a:solidFill>
                          <a:effectLst/>
                          <a:latin typeface="Calibri"/>
                        </a:rPr>
                        <a:t> </a:t>
                      </a:r>
                    </a:p>
                  </a:txBody>
                  <a:tcPr marL="6339" marR="6339" marT="6339"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s-CL" sz="700" b="0" i="0" u="none" strike="noStrike" dirty="0">
                        <a:solidFill>
                          <a:srgbClr val="000000"/>
                        </a:solidFill>
                        <a:effectLst/>
                        <a:latin typeface="Calibri"/>
                      </a:endParaRPr>
                    </a:p>
                  </a:txBody>
                  <a:tcPr marL="6339" marR="6339" marT="63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r>
              <a:tr h="187362">
                <a:tc gridSpan="2">
                  <a:txBody>
                    <a:bodyPr/>
                    <a:lstStyle/>
                    <a:p>
                      <a:pPr algn="l" fontAlgn="b"/>
                      <a:r>
                        <a:rPr lang="es-CL" sz="700" b="0" i="0" u="none" strike="noStrike" dirty="0">
                          <a:solidFill>
                            <a:srgbClr val="000000"/>
                          </a:solidFill>
                          <a:effectLst/>
                          <a:latin typeface="Calibri"/>
                        </a:rPr>
                        <a:t> </a:t>
                      </a:r>
                    </a:p>
                  </a:txBody>
                  <a:tcPr marL="6339" marR="6339" marT="633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700" b="0" i="0" u="none" strike="noStrike">
                          <a:solidFill>
                            <a:srgbClr val="000000"/>
                          </a:solidFill>
                          <a:effectLst/>
                          <a:latin typeface="Calibri"/>
                        </a:rPr>
                        <a:t> </a:t>
                      </a:r>
                    </a:p>
                  </a:txBody>
                  <a:tcPr marL="6339" marR="6339" marT="6339" marB="0" anchor="b">
                    <a:lnL>
                      <a:noFill/>
                    </a:lnL>
                    <a:lnR w="6350" cap="flat" cmpd="sng" algn="ctr">
                      <a:noFill/>
                      <a:prstDash val="solid"/>
                      <a:round/>
                      <a:headEnd type="none" w="med" len="med"/>
                      <a:tailEnd type="none" w="med" len="med"/>
                    </a:lnR>
                    <a:lnT>
                      <a:noFill/>
                    </a:lnT>
                    <a:lnB>
                      <a:noFill/>
                    </a:lnB>
                  </a:tcPr>
                </a:tc>
                <a:tc gridSpan="2">
                  <a:txBody>
                    <a:bodyPr/>
                    <a:lstStyle/>
                    <a:p>
                      <a:pPr algn="l" fontAlgn="b"/>
                      <a:endParaRPr lang="es-CL" sz="700" b="0" i="0" u="none" strike="noStrike">
                        <a:solidFill>
                          <a:srgbClr val="000000"/>
                        </a:solidFill>
                        <a:effectLst/>
                        <a:latin typeface="Calibri"/>
                      </a:endParaRPr>
                    </a:p>
                  </a:txBody>
                  <a:tcPr marL="6339" marR="6339" marT="633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r>
              <a:tr h="613354">
                <a:tc gridSpan="2">
                  <a:txBody>
                    <a:bodyPr/>
                    <a:lstStyle/>
                    <a:p>
                      <a:pPr algn="l" fontAlgn="b"/>
                      <a:r>
                        <a:rPr lang="es-CL" sz="700" b="0" i="0" u="none" strike="noStrike" dirty="0">
                          <a:solidFill>
                            <a:srgbClr val="000000"/>
                          </a:solidFill>
                          <a:effectLst/>
                          <a:latin typeface="Calibri"/>
                        </a:rPr>
                        <a:t> </a:t>
                      </a:r>
                      <a:endParaRPr lang="es-CL" sz="700" b="0" i="0" u="none" strike="noStrike" dirty="0" smtClean="0">
                        <a:solidFill>
                          <a:srgbClr val="000000"/>
                        </a:solidFill>
                        <a:effectLst/>
                        <a:latin typeface="Calibri"/>
                      </a:endParaRPr>
                    </a:p>
                    <a:p>
                      <a:pPr algn="l" fontAlgn="b"/>
                      <a:endParaRPr lang="es-CL" sz="700" b="0" i="0" u="none" strike="noStrike" dirty="0" smtClean="0">
                        <a:solidFill>
                          <a:srgbClr val="000000"/>
                        </a:solidFill>
                        <a:effectLst/>
                        <a:latin typeface="Calibri"/>
                      </a:endParaRPr>
                    </a:p>
                    <a:p>
                      <a:pPr algn="l" fontAlgn="b"/>
                      <a:endParaRPr lang="es-CL" sz="700" b="0" i="0" u="none" strike="noStrike" dirty="0" smtClean="0">
                        <a:solidFill>
                          <a:srgbClr val="000000"/>
                        </a:solidFill>
                        <a:effectLst/>
                        <a:latin typeface="Calibri"/>
                      </a:endParaRPr>
                    </a:p>
                    <a:p>
                      <a:pPr algn="l" fontAlgn="b"/>
                      <a:endParaRPr lang="es-CL" sz="700" b="0" i="0" u="none" strike="noStrike" dirty="0">
                        <a:solidFill>
                          <a:srgbClr val="000000"/>
                        </a:solidFill>
                        <a:effectLst/>
                        <a:latin typeface="Calibri"/>
                      </a:endParaRPr>
                    </a:p>
                  </a:txBody>
                  <a:tcPr marL="6339" marR="6339" marT="63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r>
                        <a:rPr lang="es-CL" sz="700" b="0" i="0" u="none" strike="noStrike" dirty="0">
                          <a:solidFill>
                            <a:srgbClr val="000000"/>
                          </a:solidFill>
                          <a:effectLst/>
                          <a:latin typeface="Calibri"/>
                        </a:rPr>
                        <a:t> </a:t>
                      </a:r>
                      <a:endParaRPr lang="es-CL" sz="700" b="0" i="0" u="none" strike="noStrike" dirty="0" smtClean="0">
                        <a:solidFill>
                          <a:srgbClr val="000000"/>
                        </a:solidFill>
                        <a:effectLst/>
                        <a:latin typeface="Calibri"/>
                      </a:endParaRPr>
                    </a:p>
                    <a:p>
                      <a:pPr algn="l" fontAlgn="b"/>
                      <a:endParaRPr lang="es-CL" sz="700" b="0" i="0" u="none" strike="noStrike" dirty="0" smtClean="0">
                        <a:solidFill>
                          <a:srgbClr val="000000"/>
                        </a:solidFill>
                        <a:effectLst/>
                        <a:latin typeface="Calibri"/>
                      </a:endParaRPr>
                    </a:p>
                    <a:p>
                      <a:pPr algn="l" fontAlgn="b"/>
                      <a:endParaRPr lang="es-CL" sz="700" b="0" i="0" u="none" strike="noStrike" dirty="0">
                        <a:solidFill>
                          <a:srgbClr val="000000"/>
                        </a:solidFill>
                        <a:effectLst/>
                        <a:latin typeface="Calibri"/>
                      </a:endParaRPr>
                    </a:p>
                  </a:txBody>
                  <a:tcPr marL="6339" marR="6339" marT="6339"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s-CL" sz="700" b="0" i="0" u="none" strike="noStrike" dirty="0">
                        <a:solidFill>
                          <a:srgbClr val="000000"/>
                        </a:solidFill>
                        <a:effectLst/>
                        <a:latin typeface="Calibri"/>
                      </a:endParaRPr>
                    </a:p>
                  </a:txBody>
                  <a:tcPr marL="6339" marR="6339" marT="63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r>
            </a:tbl>
          </a:graphicData>
        </a:graphic>
      </p:graphicFrame>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08046" y="5937031"/>
            <a:ext cx="8039221" cy="30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0 Rectángulo"/>
          <p:cNvSpPr/>
          <p:nvPr/>
        </p:nvSpPr>
        <p:spPr>
          <a:xfrm>
            <a:off x="2328692" y="5841351"/>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0000"/>
              </a:solidFill>
              <a:latin typeface="Calibri"/>
              <a:ea typeface="+mn-ea"/>
            </a:endParaRPr>
          </a:p>
        </p:txBody>
      </p:sp>
      <p:sp>
        <p:nvSpPr>
          <p:cNvPr id="11" name="20 Rectángulo"/>
          <p:cNvSpPr/>
          <p:nvPr/>
        </p:nvSpPr>
        <p:spPr>
          <a:xfrm>
            <a:off x="5262666" y="5813041"/>
            <a:ext cx="838691" cy="246221"/>
          </a:xfrm>
          <a:prstGeom prst="rect">
            <a:avLst/>
          </a:prstGeom>
        </p:spPr>
        <p:txBody>
          <a:bodyPr wrap="none">
            <a:spAutoFit/>
          </a:bodyPr>
          <a:lstStyle/>
          <a:p>
            <a:pPr fontAlgn="auto">
              <a:spcBef>
                <a:spcPts val="0"/>
              </a:spcBef>
              <a:spcAft>
                <a:spcPts val="0"/>
              </a:spcAft>
            </a:pPr>
            <a:r>
              <a:rPr lang="es-CL" sz="1000" dirty="0">
                <a:solidFill>
                  <a:srgbClr val="002060"/>
                </a:solidFill>
                <a:latin typeface="Calibri"/>
                <a:ea typeface="ＭＳ Ｐゴシック" panose="020B0600070205080204" pitchFamily="34" charset="-128"/>
                <a:cs typeface="Arial" pitchFamily="34" charset="0"/>
              </a:rPr>
              <a:t>A</a:t>
            </a:r>
            <a:r>
              <a:rPr lang="es-CL" sz="1000" dirty="0" smtClean="0">
                <a:solidFill>
                  <a:srgbClr val="002060"/>
                </a:solidFill>
                <a:latin typeface="Calibri"/>
                <a:ea typeface="ＭＳ Ｐゴシック" panose="020B0600070205080204" pitchFamily="34" charset="-128"/>
                <a:cs typeface="Arial" pitchFamily="34" charset="0"/>
              </a:rPr>
              <a:t>gosto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2" name="38 Rectángulo"/>
          <p:cNvSpPr/>
          <p:nvPr/>
        </p:nvSpPr>
        <p:spPr>
          <a:xfrm>
            <a:off x="860492" y="5810906"/>
            <a:ext cx="447558"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2014</a:t>
            </a:r>
            <a:endParaRPr lang="es-CL" sz="1000" dirty="0">
              <a:solidFill>
                <a:srgbClr val="000000"/>
              </a:solidFill>
              <a:latin typeface="Calibri"/>
              <a:ea typeface="+mn-ea"/>
            </a:endParaRPr>
          </a:p>
        </p:txBody>
      </p:sp>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482" y="6139814"/>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588917" y="6384915"/>
            <a:ext cx="1213666" cy="276999"/>
          </a:xfrm>
          <a:prstGeom prst="rect">
            <a:avLst/>
          </a:prstGeom>
          <a:noFill/>
        </p:spPr>
        <p:txBody>
          <a:bodyPr wrap="none" rtlCol="0">
            <a:spAutoFit/>
          </a:bodyPr>
          <a:lstStyle/>
          <a:p>
            <a:r>
              <a:rPr lang="es-CL" sz="1200" dirty="0" smtClean="0"/>
              <a:t>Inicio de estudio</a:t>
            </a:r>
            <a:endParaRPr lang="es-CL" sz="1200" dirty="0"/>
          </a:p>
        </p:txBody>
      </p:sp>
      <p:pic>
        <p:nvPicPr>
          <p:cNvPr id="1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2518" y="6057127"/>
            <a:ext cx="163063"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uadroTexto 16"/>
          <p:cNvSpPr txBox="1"/>
          <p:nvPr/>
        </p:nvSpPr>
        <p:spPr>
          <a:xfrm>
            <a:off x="2038577" y="6383051"/>
            <a:ext cx="1364604" cy="276999"/>
          </a:xfrm>
          <a:prstGeom prst="rect">
            <a:avLst/>
          </a:prstGeom>
          <a:noFill/>
        </p:spPr>
        <p:txBody>
          <a:bodyPr wrap="none" rtlCol="0">
            <a:spAutoFit/>
          </a:bodyPr>
          <a:lstStyle/>
          <a:p>
            <a:r>
              <a:rPr lang="es-CL" sz="1200" dirty="0" smtClean="0"/>
              <a:t>Resultados estudio</a:t>
            </a:r>
            <a:endParaRPr lang="es-CL" sz="1200" dirty="0"/>
          </a:p>
        </p:txBody>
      </p:sp>
      <p:pic>
        <p:nvPicPr>
          <p:cNvPr id="1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769" y="5948014"/>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uadroTexto 19"/>
          <p:cNvSpPr txBox="1"/>
          <p:nvPr/>
        </p:nvSpPr>
        <p:spPr>
          <a:xfrm>
            <a:off x="4877588" y="6266826"/>
            <a:ext cx="1622899" cy="461665"/>
          </a:xfrm>
          <a:prstGeom prst="rect">
            <a:avLst/>
          </a:prstGeom>
          <a:noFill/>
        </p:spPr>
        <p:txBody>
          <a:bodyPr wrap="square" rtlCol="0">
            <a:spAutoFit/>
          </a:bodyPr>
          <a:lstStyle/>
          <a:p>
            <a:pPr algn="ctr"/>
            <a:r>
              <a:rPr lang="es-CL" sz="1200" dirty="0" smtClean="0"/>
              <a:t>Conformación mesa de dialogo</a:t>
            </a:r>
            <a:endParaRPr lang="es-CL" sz="1200" dirty="0"/>
          </a:p>
        </p:txBody>
      </p:sp>
      <p:sp>
        <p:nvSpPr>
          <p:cNvPr id="3" name="CuadroTexto 2"/>
          <p:cNvSpPr txBox="1"/>
          <p:nvPr/>
        </p:nvSpPr>
        <p:spPr>
          <a:xfrm>
            <a:off x="6660342" y="5784933"/>
            <a:ext cx="1584176" cy="276999"/>
          </a:xfrm>
          <a:prstGeom prst="rect">
            <a:avLst/>
          </a:prstGeom>
          <a:noFill/>
        </p:spPr>
        <p:txBody>
          <a:bodyPr wrap="square" rtlCol="0">
            <a:spAutoFit/>
          </a:bodyPr>
          <a:lstStyle/>
          <a:p>
            <a:r>
              <a:rPr lang="es-CL" sz="1200" dirty="0" smtClean="0">
                <a:solidFill>
                  <a:schemeClr val="tx2"/>
                </a:solidFill>
              </a:rPr>
              <a:t>Diciembre 2016</a:t>
            </a:r>
            <a:endParaRPr lang="es-CL" sz="1200" dirty="0">
              <a:solidFill>
                <a:schemeClr val="tx2"/>
              </a:solidFill>
            </a:endParaRPr>
          </a:p>
        </p:txBody>
      </p:sp>
      <p:sp>
        <p:nvSpPr>
          <p:cNvPr id="13" name="CuadroTexto 12"/>
          <p:cNvSpPr txBox="1"/>
          <p:nvPr/>
        </p:nvSpPr>
        <p:spPr>
          <a:xfrm>
            <a:off x="6484316" y="6211680"/>
            <a:ext cx="1989673" cy="461665"/>
          </a:xfrm>
          <a:prstGeom prst="rect">
            <a:avLst/>
          </a:prstGeom>
          <a:noFill/>
        </p:spPr>
        <p:txBody>
          <a:bodyPr wrap="square" rtlCol="0">
            <a:spAutoFit/>
          </a:bodyPr>
          <a:lstStyle/>
          <a:p>
            <a:r>
              <a:rPr lang="es-CL" sz="1200" dirty="0" smtClean="0"/>
              <a:t>Otorgamiento de incentivos a las pymes</a:t>
            </a:r>
            <a:endParaRPr lang="es-CL" sz="1200" dirty="0"/>
          </a:p>
        </p:txBody>
      </p:sp>
      <p:pic>
        <p:nvPicPr>
          <p:cNvPr id="19" name="Imagen 18"/>
          <p:cNvPicPr>
            <a:picLocks noChangeAspect="1"/>
          </p:cNvPicPr>
          <p:nvPr/>
        </p:nvPicPr>
        <p:blipFill>
          <a:blip r:embed="rId6"/>
          <a:stretch>
            <a:fillRect/>
          </a:stretch>
        </p:blipFill>
        <p:spPr>
          <a:xfrm>
            <a:off x="7208077" y="6037911"/>
            <a:ext cx="121931" cy="384081"/>
          </a:xfrm>
          <a:prstGeom prst="rect">
            <a:avLst/>
          </a:prstGeom>
        </p:spPr>
      </p:pic>
      <p:sp>
        <p:nvSpPr>
          <p:cNvPr id="14" name="CuadroTexto 13"/>
          <p:cNvSpPr txBox="1"/>
          <p:nvPr/>
        </p:nvSpPr>
        <p:spPr>
          <a:xfrm>
            <a:off x="3713221" y="6398440"/>
            <a:ext cx="899605" cy="261610"/>
          </a:xfrm>
          <a:prstGeom prst="rect">
            <a:avLst/>
          </a:prstGeom>
          <a:noFill/>
        </p:spPr>
        <p:txBody>
          <a:bodyPr wrap="none" rtlCol="0">
            <a:spAutoFit/>
          </a:bodyPr>
          <a:lstStyle/>
          <a:p>
            <a:r>
              <a:rPr lang="es-CL" sz="1100" dirty="0" smtClean="0"/>
              <a:t>Seguimiento</a:t>
            </a:r>
            <a:endParaRPr lang="es-CL" sz="1100" dirty="0"/>
          </a:p>
        </p:txBody>
      </p:sp>
      <p:sp>
        <p:nvSpPr>
          <p:cNvPr id="21" name="CuadroTexto 20"/>
          <p:cNvSpPr txBox="1"/>
          <p:nvPr/>
        </p:nvSpPr>
        <p:spPr>
          <a:xfrm>
            <a:off x="4139621" y="5897494"/>
            <a:ext cx="184731" cy="369332"/>
          </a:xfrm>
          <a:prstGeom prst="rect">
            <a:avLst/>
          </a:prstGeom>
          <a:noFill/>
        </p:spPr>
        <p:txBody>
          <a:bodyPr wrap="none" rtlCol="0">
            <a:spAutoFit/>
          </a:bodyPr>
          <a:lstStyle/>
          <a:p>
            <a:endParaRPr lang="es-CL" dirty="0"/>
          </a:p>
        </p:txBody>
      </p:sp>
      <p:pic>
        <p:nvPicPr>
          <p:cNvPr id="23" name="Imagen 22"/>
          <p:cNvPicPr>
            <a:picLocks noChangeAspect="1"/>
          </p:cNvPicPr>
          <p:nvPr/>
        </p:nvPicPr>
        <p:blipFill>
          <a:blip r:embed="rId7"/>
          <a:stretch>
            <a:fillRect/>
          </a:stretch>
        </p:blipFill>
        <p:spPr>
          <a:xfrm>
            <a:off x="4032958" y="6008868"/>
            <a:ext cx="93099" cy="589232"/>
          </a:xfrm>
          <a:prstGeom prst="rect">
            <a:avLst/>
          </a:prstGeom>
        </p:spPr>
      </p:pic>
      <p:sp>
        <p:nvSpPr>
          <p:cNvPr id="25" name="CuadroTexto 24"/>
          <p:cNvSpPr txBox="1"/>
          <p:nvPr/>
        </p:nvSpPr>
        <p:spPr>
          <a:xfrm>
            <a:off x="3775032" y="5733256"/>
            <a:ext cx="823934" cy="430887"/>
          </a:xfrm>
          <a:prstGeom prst="rect">
            <a:avLst/>
          </a:prstGeom>
          <a:noFill/>
        </p:spPr>
        <p:txBody>
          <a:bodyPr wrap="square" rtlCol="0">
            <a:spAutoFit/>
          </a:bodyPr>
          <a:lstStyle/>
          <a:p>
            <a:r>
              <a:rPr lang="es-CL" sz="1100" dirty="0" smtClean="0">
                <a:solidFill>
                  <a:schemeClr val="tx2"/>
                </a:solidFill>
              </a:rPr>
              <a:t>Junio Julio  2015</a:t>
            </a:r>
            <a:endParaRPr lang="es-CL" sz="1100" dirty="0">
              <a:solidFill>
                <a:schemeClr val="tx2"/>
              </a:solidFill>
            </a:endParaRPr>
          </a:p>
        </p:txBody>
      </p:sp>
      <p:sp>
        <p:nvSpPr>
          <p:cNvPr id="24" name="Marcador de número de diapositiva 3"/>
          <p:cNvSpPr txBox="1">
            <a:spLocks/>
          </p:cNvSpPr>
          <p:nvPr/>
        </p:nvSpPr>
        <p:spPr>
          <a:xfrm>
            <a:off x="6340389" y="6419345"/>
            <a:ext cx="2133600" cy="193675"/>
          </a:xfrm>
          <a:prstGeom prst="rect">
            <a:avLst/>
          </a:prstGeom>
        </p:spPr>
        <p:txBody>
          <a:bodyPr vert="horz" wrap="square" lIns="91440" tIns="45720" rIns="91440" bIns="45720" numCol="1" anchor="ctr" anchorCtr="0" compatLnSpc="1">
            <a:prstTxWarp prst="textNoShape">
              <a:avLst/>
            </a:prstTxWarp>
          </a:bodyPr>
          <a:lstStyle>
            <a:defPPr>
              <a:defRPr lang="es-CL"/>
            </a:defPPr>
            <a:lvl1pPr marL="0" algn="r" defTabSz="914400" rtl="0" eaLnBrk="1" latinLnBrk="0" hangingPunct="1">
              <a:defRPr sz="1000" kern="1200">
                <a:solidFill>
                  <a:srgbClr val="898989"/>
                </a:solidFill>
                <a:latin typeface="Verdana" pitchFamily="34" charset="0"/>
                <a:ea typeface="ヒラギノ角ゴ Pro W3"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11</a:t>
            </a:r>
            <a:endParaRPr lang="en-US" dirty="0"/>
          </a:p>
        </p:txBody>
      </p:sp>
    </p:spTree>
    <p:extLst>
      <p:ext uri="{BB962C8B-B14F-4D97-AF65-F5344CB8AC3E}">
        <p14:creationId xmlns:p14="http://schemas.microsoft.com/office/powerpoint/2010/main" val="755204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941619725"/>
              </p:ext>
            </p:extLst>
          </p:nvPr>
        </p:nvGraphicFramePr>
        <p:xfrm>
          <a:off x="179512" y="1140139"/>
          <a:ext cx="7976591" cy="4986966"/>
        </p:xfrm>
        <a:graphic>
          <a:graphicData uri="http://schemas.openxmlformats.org/drawingml/2006/table">
            <a:tbl>
              <a:tblPr/>
              <a:tblGrid>
                <a:gridCol w="2664296"/>
                <a:gridCol w="603889"/>
                <a:gridCol w="2548167"/>
                <a:gridCol w="2160239"/>
              </a:tblGrid>
              <a:tr h="319471">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Fortalecimiento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230">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Implementación</a:t>
                      </a:r>
                      <a:r>
                        <a:rPr lang="es-CL" sz="1200" b="0" i="0" u="none" strike="noStrike" baseline="0" dirty="0" smtClean="0">
                          <a:solidFill>
                            <a:schemeClr val="tx1"/>
                          </a:solidFill>
                          <a:effectLst/>
                          <a:latin typeface="+mn-lt"/>
                        </a:rPr>
                        <a:t> de directrices de responsabilidad social en asuntos del consumidor</a:t>
                      </a: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l" rtl="0" fontAlgn="ct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479">
                <a:tc>
                  <a:txBody>
                    <a:bodyPr/>
                    <a:lstStyle/>
                    <a:p>
                      <a:pPr algn="ctr" rtl="0" fontAlgn="ctr"/>
                      <a:r>
                        <a:rPr lang="es-CL" sz="1100" b="1" i="0" u="none" strike="noStrike" dirty="0">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100" b="1" i="0" u="none" strike="noStrike" dirty="0" smtClean="0">
                          <a:solidFill>
                            <a:srgbClr val="000000"/>
                          </a:solidFill>
                          <a:effectLst/>
                          <a:latin typeface="Calibri"/>
                        </a:rPr>
                        <a:t>RESULTADOS</a:t>
                      </a:r>
                      <a:endParaRPr lang="es-CL"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pPr algn="ctr" rtl="0" fontAlgn="ctr"/>
                      <a:endParaRPr lang="es-CL" sz="1100" b="1" i="0" u="none"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100" b="1" i="0" u="none" strike="noStrike" dirty="0" smtClean="0">
                          <a:solidFill>
                            <a:srgbClr val="000000"/>
                          </a:solidFill>
                          <a:effectLst/>
                          <a:latin typeface="+mn-lt"/>
                        </a:rPr>
                        <a:t>RESPONSABLES Y RECURSOS</a:t>
                      </a:r>
                    </a:p>
                    <a:p>
                      <a:pPr algn="ctr" rtl="0" fontAlgn="ctr"/>
                      <a:endParaRPr lang="es-CL"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91479">
                <a:tc rowSpan="3">
                  <a:txBody>
                    <a:bodyPr/>
                    <a:lstStyle/>
                    <a:p>
                      <a:r>
                        <a:rPr lang="es-CL" sz="1200" dirty="0" smtClean="0"/>
                        <a:t>Contar con mayor información,</a:t>
                      </a:r>
                      <a:r>
                        <a:rPr lang="es-CL" sz="1200" baseline="0" dirty="0" smtClean="0"/>
                        <a:t> educación y protección de los consumidores de manera de aumentar el consumo responsable y mayor toma de decisiones por parte del consumidor</a:t>
                      </a:r>
                      <a:endParaRPr lang="es-CL" sz="1200"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a:solidFill>
                            <a:srgbClr val="000000"/>
                          </a:solidFill>
                          <a:effectLst/>
                          <a:latin typeface="Calibri"/>
                        </a:rPr>
                        <a:t>Diseñar estrategias y campañas de concientización en los </a:t>
                      </a:r>
                      <a:r>
                        <a:rPr lang="es-CL" sz="1200" b="0" i="0" u="none" strike="noStrike" dirty="0" smtClean="0">
                          <a:solidFill>
                            <a:srgbClr val="000000"/>
                          </a:solidFill>
                          <a:effectLst/>
                          <a:latin typeface="Calibri"/>
                        </a:rPr>
                        <a:t>consumidores</a:t>
                      </a:r>
                      <a:endParaRPr lang="es-CL" sz="12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lgn="l" rtl="0" fontAlgn="t">
                        <a:buFontTx/>
                        <a:buChar char="-"/>
                      </a:pPr>
                      <a:endParaRPr lang="es-CL" sz="11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rtl="0" fontAlgn="ctr"/>
                      <a:r>
                        <a:rPr lang="es-CL" sz="1200" b="0" i="0" u="none" strike="noStrike" dirty="0" err="1" smtClean="0">
                          <a:solidFill>
                            <a:srgbClr val="000000"/>
                          </a:solidFill>
                          <a:effectLst/>
                          <a:latin typeface="+mn-lt"/>
                        </a:rPr>
                        <a:t>Sernac</a:t>
                      </a:r>
                      <a:r>
                        <a:rPr lang="es-CL" sz="1200" b="0" i="0" u="none" strike="noStrike" dirty="0" smtClean="0">
                          <a:solidFill>
                            <a:srgbClr val="000000"/>
                          </a:solidFill>
                          <a:effectLst/>
                          <a:latin typeface="+mn-lt"/>
                        </a:rPr>
                        <a:t>. Recursos por definir</a:t>
                      </a:r>
                    </a:p>
                    <a:p>
                      <a:pPr algn="l" rtl="0" fontAlgn="t"/>
                      <a:endParaRPr lang="es-CL" sz="1100" b="0" i="0" u="none" strike="noStrike" dirty="0" smtClean="0">
                        <a:solidFill>
                          <a:srgbClr val="000000"/>
                        </a:solidFill>
                        <a:effectLst/>
                        <a:latin typeface="+mn-lt"/>
                      </a:endParaRPr>
                    </a:p>
                    <a:p>
                      <a:pPr algn="l" rtl="0" fontAlgn="t"/>
                      <a:endParaRPr lang="es-CL" sz="1100" b="0" i="0" u="none" strike="noStrike" dirty="0" smtClean="0">
                        <a:solidFill>
                          <a:srgbClr val="000000"/>
                        </a:solidFill>
                        <a:effectLst/>
                        <a:latin typeface="+mn-lt"/>
                      </a:endParaRPr>
                    </a:p>
                    <a:p>
                      <a:pPr algn="l" rtl="0" fontAlgn="t"/>
                      <a:endParaRPr lang="es-CL" sz="11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812">
                <a:tc vMerge="1">
                  <a:txBody>
                    <a:bodyPr/>
                    <a:lstStyle/>
                    <a:p>
                      <a:endParaRPr lang="es-CL" dirty="0"/>
                    </a:p>
                  </a:txBody>
                  <a:tcPr marL="9525" marR="9525" marT="9525" marB="0" anchor="ctr">
                    <a:lnL w="6350" cap="flat" cmpd="sng" algn="ctr">
                      <a:solidFill>
                        <a:srgbClr val="000000"/>
                      </a:solidFill>
                      <a:prstDash val="solid"/>
                      <a:round/>
                      <a:headEnd type="none" w="med" len="med"/>
                      <a:tailEnd type="none" w="med" len="med"/>
                    </a:lnL>
                    <a:lnT>
                      <a:noFill/>
                    </a:lnT>
                    <a:lnB>
                      <a:noFill/>
                    </a:lnB>
                  </a:tcPr>
                </a:tc>
                <a:tc gridSpan="2">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a:solidFill>
                            <a:srgbClr val="000000"/>
                          </a:solidFill>
                          <a:effectLst/>
                          <a:latin typeface="Calibri"/>
                        </a:rPr>
                        <a:t>Identificar los sectores productivos con mayor incidencia en el consumidor y resaltar las iniciativas relacionadas con marketing responsable</a:t>
                      </a:r>
                      <a:endParaRPr lang="es-CL" sz="12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L"/>
                    </a:p>
                  </a:txBody>
                  <a:tcPr/>
                </a:tc>
                <a:tc vMerge="1">
                  <a:txBody>
                    <a:bodyPr/>
                    <a:lstStyle/>
                    <a:p>
                      <a:endParaRPr lang="es-CL"/>
                    </a:p>
                  </a:txBody>
                  <a:tcPr/>
                </a:tc>
              </a:tr>
              <a:tr h="772145">
                <a:tc vMerge="1">
                  <a:txBody>
                    <a:bodyPr/>
                    <a:lstStyle/>
                    <a:p>
                      <a:endParaRPr lang="es-CL" dirty="0"/>
                    </a:p>
                  </a:txBody>
                  <a:tcPr marL="9525" marR="9525" marT="9525" marB="0" anchor="ctr">
                    <a:lnL w="6350" cap="flat" cmpd="sng" algn="ctr">
                      <a:solidFill>
                        <a:srgbClr val="000000"/>
                      </a:solidFill>
                      <a:prstDash val="solid"/>
                      <a:round/>
                      <a:headEnd type="none" w="med" len="med"/>
                      <a:tailEnd type="none" w="med" len="med"/>
                    </a:lnL>
                    <a:lnT>
                      <a:noFill/>
                    </a:lnT>
                    <a:lnB w="6350" cap="flat" cmpd="sng" algn="ctr">
                      <a:solidFill>
                        <a:srgbClr val="000000"/>
                      </a:solidFill>
                      <a:prstDash val="solid"/>
                      <a:round/>
                      <a:headEnd type="none" w="med" len="med"/>
                      <a:tailEnd type="none" w="med" len="med"/>
                    </a:lnB>
                  </a:tcPr>
                </a:tc>
                <a:tc gridSpan="2">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a:solidFill>
                            <a:srgbClr val="000000"/>
                          </a:solidFill>
                          <a:effectLst/>
                          <a:latin typeface="Calibri"/>
                        </a:rPr>
                        <a:t>Definir estrategias para mejorar la disponibilidad de información de los productos y servicios en el mercado (etiquetado, </a:t>
                      </a:r>
                      <a:r>
                        <a:rPr lang="es-CL" sz="1200" b="0" i="0" u="none" strike="noStrike" dirty="0" err="1">
                          <a:solidFill>
                            <a:srgbClr val="000000"/>
                          </a:solidFill>
                          <a:effectLst/>
                          <a:latin typeface="Calibri"/>
                        </a:rPr>
                        <a:t>etc</a:t>
                      </a:r>
                      <a:r>
                        <a:rPr lang="es-CL" sz="1200" b="0" i="0" u="none" strike="noStrike" dirty="0">
                          <a:solidFill>
                            <a:srgbClr val="000000"/>
                          </a:solidFill>
                          <a:effectLst/>
                          <a:latin typeface="Calibri"/>
                        </a:rPr>
                        <a:t>) con el fin de aumentar la transparencia y mejorar la toma de decisiones en los consumidores.</a:t>
                      </a:r>
                      <a:endParaRPr lang="es-CL" sz="12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L"/>
                    </a:p>
                  </a:txBody>
                  <a:tcPr/>
                </a:tc>
                <a:tc vMerge="1">
                  <a:txBody>
                    <a:bodyPr/>
                    <a:lstStyle/>
                    <a:p>
                      <a:endParaRPr lang="es-CL"/>
                    </a:p>
                  </a:txBody>
                  <a:tcPr/>
                </a:tc>
              </a:tr>
              <a:tr h="319351">
                <a:tc gridSpan="4">
                  <a:txBody>
                    <a:bodyPr/>
                    <a:lstStyle/>
                    <a:p>
                      <a:pPr algn="ctr" rtl="0" fontAlgn="ctr"/>
                      <a:r>
                        <a:rPr lang="es-CL" sz="11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60467">
                <a:tc gridSpan="2">
                  <a:txBody>
                    <a:bodyPr/>
                    <a:lstStyle/>
                    <a:p>
                      <a:pPr algn="l" rtl="0" fontAlgn="b"/>
                      <a:r>
                        <a:rPr lang="es-CL" sz="1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rtl="0" fontAlgn="b"/>
                      <a:r>
                        <a:rPr lang="es-CL" sz="10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endParaRPr lang="es-CL" sz="1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8449">
                <a:tc gridSpan="2">
                  <a:txBody>
                    <a:bodyPr/>
                    <a:lstStyle/>
                    <a:p>
                      <a:pPr algn="l" rtl="0" fontAlgn="b"/>
                      <a:r>
                        <a:rPr lang="es-CL" sz="1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rtl="0" fontAlgn="b"/>
                      <a:r>
                        <a:rPr lang="es-CL" sz="10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rtl="0" fontAlgn="b"/>
                      <a:endParaRPr lang="es-CL" sz="1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879070">
                <a:tc gridSpan="2">
                  <a:txBody>
                    <a:bodyPr/>
                    <a:lstStyle/>
                    <a:p>
                      <a:pPr algn="l" rtl="0" fontAlgn="b"/>
                      <a:r>
                        <a:rPr lang="es-CL" sz="10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rtl="0" fontAlgn="b"/>
                      <a:r>
                        <a:rPr lang="es-CL" sz="10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b"/>
                      <a:endParaRPr lang="es-CL" sz="1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17259" y="5013176"/>
            <a:ext cx="8039221" cy="30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0 Rectángulo"/>
          <p:cNvSpPr/>
          <p:nvPr/>
        </p:nvSpPr>
        <p:spPr>
          <a:xfrm>
            <a:off x="4004503" y="4811964"/>
            <a:ext cx="885307"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Mayo 2015</a:t>
            </a:r>
            <a:endParaRPr lang="es-CL" sz="1200" dirty="0">
              <a:solidFill>
                <a:schemeClr val="tx2"/>
              </a:solidFill>
              <a:latin typeface="Calibri"/>
            </a:endParaRPr>
          </a:p>
        </p:txBody>
      </p:sp>
      <p:sp>
        <p:nvSpPr>
          <p:cNvPr id="11" name="20 Rectángulo"/>
          <p:cNvSpPr/>
          <p:nvPr/>
        </p:nvSpPr>
        <p:spPr>
          <a:xfrm>
            <a:off x="6471095" y="4850575"/>
            <a:ext cx="1173270"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Diciembre 2015</a:t>
            </a:r>
            <a:endParaRPr lang="es-CL" sz="1200" dirty="0">
              <a:solidFill>
                <a:schemeClr val="tx2"/>
              </a:solidFill>
              <a:latin typeface="Calibri"/>
              <a:ea typeface="ＭＳ Ｐゴシック" panose="020B0600070205080204" pitchFamily="34" charset="-128"/>
              <a:cs typeface="Arial" pitchFamily="34" charset="0"/>
            </a:endParaRPr>
          </a:p>
        </p:txBody>
      </p:sp>
      <p:sp>
        <p:nvSpPr>
          <p:cNvPr id="12" name="38 Rectángulo"/>
          <p:cNvSpPr/>
          <p:nvPr/>
        </p:nvSpPr>
        <p:spPr>
          <a:xfrm>
            <a:off x="1130152" y="4858277"/>
            <a:ext cx="931473"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Marzo 2015</a:t>
            </a:r>
            <a:endParaRPr lang="es-CL" sz="1200" dirty="0">
              <a:solidFill>
                <a:schemeClr val="tx2"/>
              </a:solidFill>
              <a:latin typeface="Calibri"/>
            </a:endParaRPr>
          </a:p>
        </p:txBody>
      </p:sp>
      <p:pic>
        <p:nvPicPr>
          <p:cNvPr id="1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255" y="5134601"/>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p:nvSpPr>
        <p:spPr>
          <a:xfrm>
            <a:off x="778690" y="5458112"/>
            <a:ext cx="1733003" cy="461665"/>
          </a:xfrm>
          <a:prstGeom prst="rect">
            <a:avLst/>
          </a:prstGeom>
          <a:noFill/>
        </p:spPr>
        <p:txBody>
          <a:bodyPr wrap="square" rtlCol="0">
            <a:spAutoFit/>
          </a:bodyPr>
          <a:lstStyle/>
          <a:p>
            <a:r>
              <a:rPr lang="es-CL" sz="1200" dirty="0" smtClean="0"/>
              <a:t>Inicio de conversaciones con </a:t>
            </a:r>
            <a:r>
              <a:rPr lang="es-CL" sz="1200" dirty="0" err="1" smtClean="0"/>
              <a:t>Sernac</a:t>
            </a:r>
            <a:endParaRPr lang="es-CL" sz="1200" dirty="0"/>
          </a:p>
        </p:txBody>
      </p:sp>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157" y="5150785"/>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3512560" y="5501489"/>
            <a:ext cx="1869195" cy="276999"/>
          </a:xfrm>
          <a:prstGeom prst="rect">
            <a:avLst/>
          </a:prstGeom>
          <a:noFill/>
        </p:spPr>
        <p:txBody>
          <a:bodyPr wrap="square" rtlCol="0">
            <a:spAutoFit/>
          </a:bodyPr>
          <a:lstStyle/>
          <a:p>
            <a:r>
              <a:rPr lang="es-CL" sz="1200" dirty="0" smtClean="0"/>
              <a:t>Primer estado de avance</a:t>
            </a:r>
            <a:endParaRPr lang="es-CL" sz="1200" dirty="0"/>
          </a:p>
        </p:txBody>
      </p:sp>
      <p:pic>
        <p:nvPicPr>
          <p:cNvPr id="1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462" y="5119629"/>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uadroTexto 17"/>
          <p:cNvSpPr txBox="1"/>
          <p:nvPr/>
        </p:nvSpPr>
        <p:spPr>
          <a:xfrm>
            <a:off x="6015966" y="5426935"/>
            <a:ext cx="1844992" cy="276999"/>
          </a:xfrm>
          <a:prstGeom prst="rect">
            <a:avLst/>
          </a:prstGeom>
          <a:noFill/>
        </p:spPr>
        <p:txBody>
          <a:bodyPr wrap="none" rtlCol="0">
            <a:spAutoFit/>
          </a:bodyPr>
          <a:lstStyle/>
          <a:p>
            <a:r>
              <a:rPr lang="es-CL" sz="1200" dirty="0" smtClean="0"/>
              <a:t>Segundo estado de avance</a:t>
            </a:r>
            <a:endParaRPr lang="es-CL" sz="1200" dirty="0"/>
          </a:p>
        </p:txBody>
      </p:sp>
      <p:sp>
        <p:nvSpPr>
          <p:cNvPr id="19" name="Marcador de número de diapositiva 3"/>
          <p:cNvSpPr>
            <a:spLocks noGrp="1"/>
          </p:cNvSpPr>
          <p:nvPr>
            <p:ph type="sldNum" sz="quarter" idx="11"/>
          </p:nvPr>
        </p:nvSpPr>
        <p:spPr>
          <a:xfrm>
            <a:off x="6183313" y="6527800"/>
            <a:ext cx="2133600" cy="193675"/>
          </a:xfrm>
        </p:spPr>
        <p:txBody>
          <a:bodyPr/>
          <a:lstStyle/>
          <a:p>
            <a:r>
              <a:rPr lang="en-US" dirty="0" smtClean="0"/>
              <a:t>12</a:t>
            </a:r>
            <a:endParaRPr lang="en-US" dirty="0"/>
          </a:p>
        </p:txBody>
      </p:sp>
    </p:spTree>
    <p:extLst>
      <p:ext uri="{BB962C8B-B14F-4D97-AF65-F5344CB8AC3E}">
        <p14:creationId xmlns:p14="http://schemas.microsoft.com/office/powerpoint/2010/main" val="1142635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2363101036"/>
              </p:ext>
            </p:extLst>
          </p:nvPr>
        </p:nvGraphicFramePr>
        <p:xfrm>
          <a:off x="406518" y="1340770"/>
          <a:ext cx="8053915" cy="4539493"/>
        </p:xfrm>
        <a:graphic>
          <a:graphicData uri="http://schemas.openxmlformats.org/drawingml/2006/table">
            <a:tbl>
              <a:tblPr/>
              <a:tblGrid>
                <a:gridCol w="3472047"/>
                <a:gridCol w="2290934"/>
                <a:gridCol w="2290934"/>
              </a:tblGrid>
              <a:tr h="288030">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1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rtl="0" fontAlgn="ctr"/>
                      <a:endParaRPr lang="es-CL" sz="1200" b="0" i="0" u="none" strike="noStrike" dirty="0">
                        <a:solidFill>
                          <a:srgbClr val="000000"/>
                        </a:solidFill>
                        <a:effectLst/>
                        <a:latin typeface="+mn-lt"/>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mn-lt"/>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155">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100" b="1" i="0" u="none" strike="noStrike" dirty="0">
                          <a:solidFill>
                            <a:srgbClr val="000000"/>
                          </a:solidFill>
                          <a:effectLst/>
                          <a:latin typeface="Calibri"/>
                        </a:rPr>
                        <a:t>NOMBRE DE LA </a:t>
                      </a:r>
                      <a:r>
                        <a:rPr lang="es-CL" sz="11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Fomento</a:t>
                      </a:r>
                      <a:r>
                        <a:rPr lang="es-CL" sz="1200" b="0" i="0" u="none" strike="noStrike" baseline="0" dirty="0" smtClean="0">
                          <a:solidFill>
                            <a:srgbClr val="000000"/>
                          </a:solidFill>
                          <a:effectLst/>
                          <a:latin typeface="+mn-lt"/>
                        </a:rPr>
                        <a:t> de “Acuerdos Voluntarios de Pre Inversión (</a:t>
                      </a:r>
                      <a:r>
                        <a:rPr lang="es-CL" sz="1200" b="0" i="0" u="none" strike="noStrike" dirty="0" smtClean="0">
                          <a:solidFill>
                            <a:srgbClr val="000000"/>
                          </a:solidFill>
                          <a:effectLst/>
                          <a:latin typeface="+mn-lt"/>
                        </a:rPr>
                        <a:t>previo al ingreso a Servicio de Evaluación de Impacto Ambiental</a:t>
                      </a:r>
                      <a:r>
                        <a:rPr lang="es-CL" sz="1200" b="0" i="0" u="none" strike="noStrike" baseline="0" dirty="0" smtClean="0">
                          <a:solidFill>
                            <a:srgbClr val="000000"/>
                          </a:solidFill>
                          <a:effectLst/>
                          <a:latin typeface="+mn-lt"/>
                        </a:rPr>
                        <a:t> (SEIA))</a:t>
                      </a:r>
                      <a:endParaRPr lang="es-CL" sz="1200" b="0" i="0" u="none" strike="noStrike" dirty="0" smtClean="0">
                        <a:solidFill>
                          <a:srgbClr val="000000"/>
                        </a:solidFill>
                        <a:effectLst/>
                        <a:latin typeface="+mn-lt"/>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rtl="0" fontAlgn="ctr"/>
                      <a:endParaRPr lang="es-CL" sz="1200" b="0"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ctr" rtl="0" fontAlgn="ctr"/>
                      <a:r>
                        <a:rPr lang="es-CL" sz="1000" b="1" i="0" u="none" strike="noStrike">
                          <a:solidFill>
                            <a:srgbClr val="000000"/>
                          </a:solidFill>
                          <a:effectLst/>
                          <a:latin typeface="Calibri"/>
                        </a:rPr>
                        <a:t>DESCRIPCION</a:t>
                      </a: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s-CL" sz="1000" b="1" i="0" u="none" strike="noStrike" dirty="0" smtClean="0">
                          <a:solidFill>
                            <a:srgbClr val="000000"/>
                          </a:solidFill>
                          <a:effectLst/>
                          <a:latin typeface="Calibri"/>
                        </a:rPr>
                        <a:t>RESULTADOS</a:t>
                      </a:r>
                      <a:endParaRPr lang="es-CL" sz="1000" b="1"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00" b="1" i="0" u="none" strike="noStrike" dirty="0" smtClean="0">
                          <a:solidFill>
                            <a:srgbClr val="000000"/>
                          </a:solidFill>
                          <a:effectLst/>
                          <a:latin typeface="+mn-lt"/>
                        </a:rPr>
                        <a:t>RESPONSABLES Y RECURSOS</a:t>
                      </a: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814801">
                <a:tc>
                  <a:txBody>
                    <a:bodyPr/>
                    <a:lstStyle/>
                    <a:p>
                      <a:pPr marL="0" indent="0" algn="just" rtl="0" fontAlgn="ctr">
                        <a:buClr>
                          <a:srgbClr val="000000"/>
                        </a:buClr>
                        <a:buSzPts val="1200"/>
                        <a:buFont typeface="Arial" panose="020B0604020202020204" pitchFamily="34" charset="0"/>
                        <a:buNone/>
                      </a:pPr>
                      <a:r>
                        <a:rPr lang="es-CL" sz="1200" b="0" i="0" u="none" strike="noStrike" dirty="0" smtClean="0">
                          <a:solidFill>
                            <a:srgbClr val="000000"/>
                          </a:solidFill>
                          <a:effectLst/>
                          <a:latin typeface="Calibri"/>
                        </a:rPr>
                        <a:t>Diseño</a:t>
                      </a:r>
                      <a:r>
                        <a:rPr lang="es-CL" sz="1200" b="0" i="0" u="none" strike="noStrike" baseline="0" dirty="0" smtClean="0">
                          <a:solidFill>
                            <a:srgbClr val="000000"/>
                          </a:solidFill>
                          <a:effectLst/>
                          <a:latin typeface="Calibri"/>
                        </a:rPr>
                        <a:t> y puesta en operación de nuevo instrumento para la </a:t>
                      </a:r>
                      <a:r>
                        <a:rPr lang="es-CL" sz="1200" b="0" i="0" u="none" strike="noStrike" dirty="0" smtClean="0">
                          <a:solidFill>
                            <a:srgbClr val="000000"/>
                          </a:solidFill>
                          <a:effectLst/>
                          <a:latin typeface="Calibri"/>
                        </a:rPr>
                        <a:t>implementación </a:t>
                      </a:r>
                      <a:r>
                        <a:rPr lang="es-CL" sz="1200" b="0" i="0" u="none" strike="noStrike" dirty="0">
                          <a:solidFill>
                            <a:srgbClr val="000000"/>
                          </a:solidFill>
                          <a:effectLst/>
                          <a:latin typeface="Calibri"/>
                        </a:rPr>
                        <a:t>temprana de procesos participativos que </a:t>
                      </a:r>
                      <a:r>
                        <a:rPr lang="es-CL" sz="1200" b="0" i="0" u="none" strike="noStrike" dirty="0" smtClean="0">
                          <a:solidFill>
                            <a:srgbClr val="000000"/>
                          </a:solidFill>
                          <a:effectLst/>
                          <a:latin typeface="Calibri"/>
                        </a:rPr>
                        <a:t>faciliten el logro de acuerdos para mejorar proyectos y construir relación de largo plazo   (acuerdos</a:t>
                      </a:r>
                      <a:r>
                        <a:rPr lang="es-CL" sz="1200" b="0" i="0" u="none" strike="noStrike" baseline="0" dirty="0" smtClean="0">
                          <a:solidFill>
                            <a:srgbClr val="000000"/>
                          </a:solidFill>
                          <a:effectLst/>
                          <a:latin typeface="Calibri"/>
                        </a:rPr>
                        <a:t> de pre inversión)</a:t>
                      </a:r>
                      <a:endParaRPr lang="es-CL" sz="1200" b="0" i="0" u="none" strike="noStrike" dirty="0">
                        <a:solidFill>
                          <a:srgbClr val="000000"/>
                        </a:solidFill>
                        <a:effectLst/>
                        <a:latin typeface="Arial"/>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mn-lt"/>
                        </a:rPr>
                        <a:t>Ejecución de proyectos</a:t>
                      </a:r>
                      <a:r>
                        <a:rPr lang="es-CL" sz="1200" b="0" i="0" u="none" strike="noStrike" baseline="0" dirty="0" smtClean="0">
                          <a:solidFill>
                            <a:srgbClr val="000000"/>
                          </a:solidFill>
                          <a:effectLst/>
                          <a:latin typeface="+mn-lt"/>
                        </a:rPr>
                        <a:t> pilotos (1 a 3)</a:t>
                      </a:r>
                    </a:p>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mn-lt"/>
                        </a:rPr>
                        <a:t> Mejores proyectos para la empresa, las comunidades y el Estado</a:t>
                      </a:r>
                    </a:p>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mn-lt"/>
                        </a:rPr>
                        <a:t>Proyectos que prosperen en el tiempo</a:t>
                      </a:r>
                      <a:endParaRPr lang="es-CL" sz="1200" b="0"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Consejo Nacional de  Producción Limpia</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Los recursos se estiman entre 170 y 250 millones (15 meses) y serán proporcionados por la empresa con cofinanciamiento del CPL (40%)</a:t>
                      </a:r>
                    </a:p>
                    <a:p>
                      <a:pPr algn="l" rtl="0" fontAlgn="ctr"/>
                      <a:endParaRPr lang="es-CL" sz="1200" b="0"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gridSpan="3">
                  <a:txBody>
                    <a:bodyPr/>
                    <a:lstStyle/>
                    <a:p>
                      <a:pPr algn="ctr" rtl="0" fontAlgn="ctr"/>
                      <a:r>
                        <a:rPr lang="es-CL" sz="1000" b="1" i="0" u="none" strike="noStrike" dirty="0">
                          <a:solidFill>
                            <a:srgbClr val="000000"/>
                          </a:solidFill>
                          <a:effectLst/>
                          <a:latin typeface="Calibri"/>
                        </a:rPr>
                        <a:t>CARTA GANTT</a:t>
                      </a: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000" b="1" i="0" u="none" strike="noStrike" dirty="0">
                        <a:solidFill>
                          <a:srgbClr val="000000"/>
                        </a:solidFill>
                        <a:effectLst/>
                        <a:latin typeface="Calibri"/>
                      </a:endParaRPr>
                    </a:p>
                  </a:txBody>
                  <a:tcPr marL="8123" marR="8123" marT="8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19113">
                <a:tc>
                  <a:txBody>
                    <a:bodyPr/>
                    <a:lstStyle/>
                    <a:p>
                      <a:pPr algn="l" fontAlgn="b"/>
                      <a:r>
                        <a:rPr lang="es-CL" sz="900" b="0" i="0" u="none" strike="noStrike" dirty="0">
                          <a:solidFill>
                            <a:srgbClr val="000000"/>
                          </a:solidFill>
                          <a:effectLst/>
                          <a:latin typeface="Calibri"/>
                        </a:rPr>
                        <a:t> </a:t>
                      </a:r>
                    </a:p>
                  </a:txBody>
                  <a:tcPr marL="8123" marR="8123" marT="81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L" sz="900" b="0" i="0" u="none" strike="noStrike" dirty="0">
                          <a:solidFill>
                            <a:srgbClr val="000000"/>
                          </a:solidFill>
                          <a:effectLst/>
                          <a:latin typeface="Calibri"/>
                        </a:rPr>
                        <a:t> </a:t>
                      </a:r>
                    </a:p>
                  </a:txBody>
                  <a:tcPr marL="8123" marR="8123" marT="8123"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900" b="0" i="0" u="none" strike="noStrike" dirty="0">
                        <a:solidFill>
                          <a:srgbClr val="000000"/>
                        </a:solidFill>
                        <a:effectLst/>
                        <a:latin typeface="Calibri"/>
                      </a:endParaRPr>
                    </a:p>
                  </a:txBody>
                  <a:tcPr marL="8123" marR="8123" marT="81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8920">
                <a:tc>
                  <a:txBody>
                    <a:bodyPr/>
                    <a:lstStyle/>
                    <a:p>
                      <a:pPr algn="l" fontAlgn="b"/>
                      <a:r>
                        <a:rPr lang="es-CL" sz="900" b="0" i="0" u="none" strike="noStrike" dirty="0">
                          <a:solidFill>
                            <a:srgbClr val="000000"/>
                          </a:solidFill>
                          <a:effectLst/>
                          <a:latin typeface="Calibri"/>
                        </a:rPr>
                        <a:t> </a:t>
                      </a:r>
                    </a:p>
                  </a:txBody>
                  <a:tcPr marL="8123" marR="8123" marT="812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8123" marR="8123" marT="8123"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900" b="0" i="0" u="none" strike="noStrike" dirty="0">
                        <a:solidFill>
                          <a:srgbClr val="000000"/>
                        </a:solidFill>
                        <a:effectLst/>
                        <a:latin typeface="Calibri"/>
                      </a:endParaRPr>
                    </a:p>
                  </a:txBody>
                  <a:tcPr marL="8123" marR="8123" marT="8123" marB="0" anchor="b">
                    <a:lnL>
                      <a:noFill/>
                    </a:lnL>
                    <a:lnR w="6350" cap="flat" cmpd="sng" algn="ctr">
                      <a:solidFill>
                        <a:srgbClr val="000000"/>
                      </a:solidFill>
                      <a:prstDash val="solid"/>
                      <a:round/>
                      <a:headEnd type="none" w="med" len="med"/>
                      <a:tailEnd type="none" w="med" len="med"/>
                    </a:lnR>
                    <a:lnT>
                      <a:noFill/>
                    </a:lnT>
                    <a:lnB>
                      <a:noFill/>
                    </a:lnB>
                  </a:tcPr>
                </a:tc>
              </a:tr>
              <a:tr h="953402">
                <a:tc>
                  <a:txBody>
                    <a:bodyPr/>
                    <a:lstStyle/>
                    <a:p>
                      <a:pPr algn="l" fontAlgn="b"/>
                      <a:r>
                        <a:rPr lang="es-CL" sz="900" b="0" i="0" u="none" strike="noStrike" dirty="0">
                          <a:solidFill>
                            <a:srgbClr val="000000"/>
                          </a:solidFill>
                          <a:effectLst/>
                          <a:latin typeface="Calibri"/>
                        </a:rPr>
                        <a:t> </a:t>
                      </a:r>
                    </a:p>
                  </a:txBody>
                  <a:tcPr marL="8123" marR="8123" marT="812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8123" marR="8123" marT="8123"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8123" marR="8123" marT="812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05981" y="4797152"/>
            <a:ext cx="8039221" cy="30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0 Rectángulo"/>
          <p:cNvSpPr/>
          <p:nvPr/>
        </p:nvSpPr>
        <p:spPr>
          <a:xfrm>
            <a:off x="2359289" y="4607443"/>
            <a:ext cx="720069"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Abril 2015</a:t>
            </a:r>
            <a:endParaRPr lang="es-CL" sz="1000" dirty="0">
              <a:solidFill>
                <a:srgbClr val="000000"/>
              </a:solidFill>
              <a:latin typeface="Calibri"/>
              <a:ea typeface="+mn-ea"/>
            </a:endParaRPr>
          </a:p>
        </p:txBody>
      </p:sp>
      <p:sp>
        <p:nvSpPr>
          <p:cNvPr id="10" name="20 Rectángulo"/>
          <p:cNvSpPr/>
          <p:nvPr/>
        </p:nvSpPr>
        <p:spPr>
          <a:xfrm>
            <a:off x="4223389" y="4584037"/>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1" name="38 Rectángulo"/>
          <p:cNvSpPr/>
          <p:nvPr/>
        </p:nvSpPr>
        <p:spPr>
          <a:xfrm>
            <a:off x="811451" y="4610592"/>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sp>
        <p:nvSpPr>
          <p:cNvPr id="12" name="20 Rectángulo"/>
          <p:cNvSpPr/>
          <p:nvPr/>
        </p:nvSpPr>
        <p:spPr>
          <a:xfrm>
            <a:off x="6072125" y="4576343"/>
            <a:ext cx="803425" cy="261610"/>
          </a:xfrm>
          <a:prstGeom prst="rect">
            <a:avLst/>
          </a:prstGeom>
        </p:spPr>
        <p:txBody>
          <a:bodyPr wrap="none">
            <a:spAutoFit/>
          </a:bodyPr>
          <a:lstStyle/>
          <a:p>
            <a:pPr fontAlgn="auto">
              <a:spcBef>
                <a:spcPts val="0"/>
              </a:spcBef>
              <a:spcAft>
                <a:spcPts val="0"/>
              </a:spcAft>
            </a:pPr>
            <a:r>
              <a:rPr lang="es-CL" sz="1100" dirty="0" smtClean="0">
                <a:solidFill>
                  <a:schemeClr val="tx2"/>
                </a:solidFill>
                <a:latin typeface="Calibri"/>
                <a:ea typeface="ＭＳ Ｐゴシック" panose="020B0600070205080204" pitchFamily="34" charset="-128"/>
                <a:cs typeface="Arial" pitchFamily="34" charset="0"/>
              </a:rPr>
              <a:t>Junio 2016</a:t>
            </a:r>
            <a:endParaRPr lang="es-CL" sz="1100" dirty="0">
              <a:solidFill>
                <a:schemeClr val="tx2"/>
              </a:solidFill>
              <a:latin typeface="Calibri"/>
              <a:ea typeface="ＭＳ Ｐゴシック" panose="020B0600070205080204" pitchFamily="34" charset="-128"/>
              <a:cs typeface="Arial" pitchFamily="34" charset="0"/>
            </a:endParaRPr>
          </a:p>
        </p:txBody>
      </p:sp>
      <p:pic>
        <p:nvPicPr>
          <p:cNvPr id="1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900" y="4853664"/>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p:nvSpPr>
        <p:spPr>
          <a:xfrm>
            <a:off x="394693" y="5183964"/>
            <a:ext cx="1505386" cy="461665"/>
          </a:xfrm>
          <a:prstGeom prst="rect">
            <a:avLst/>
          </a:prstGeom>
          <a:noFill/>
        </p:spPr>
        <p:txBody>
          <a:bodyPr wrap="square" rtlCol="0">
            <a:spAutoFit/>
          </a:bodyPr>
          <a:lstStyle/>
          <a:p>
            <a:r>
              <a:rPr lang="es-CL" sz="1200" dirty="0" smtClean="0"/>
              <a:t>Presentación de la iniciativa</a:t>
            </a:r>
            <a:endParaRPr lang="es-CL" sz="1200" dirty="0"/>
          </a:p>
        </p:txBody>
      </p:sp>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064" y="4786751"/>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2108116" y="5091630"/>
            <a:ext cx="1578223" cy="646331"/>
          </a:xfrm>
          <a:prstGeom prst="rect">
            <a:avLst/>
          </a:prstGeom>
          <a:noFill/>
        </p:spPr>
        <p:txBody>
          <a:bodyPr wrap="square" rtlCol="0">
            <a:spAutoFit/>
          </a:bodyPr>
          <a:lstStyle/>
          <a:p>
            <a:r>
              <a:rPr lang="es-CL" sz="1200" dirty="0" smtClean="0"/>
              <a:t>Difusión e identificación de </a:t>
            </a:r>
            <a:r>
              <a:rPr lang="es-CL" sz="1200" dirty="0"/>
              <a:t>p</a:t>
            </a:r>
            <a:r>
              <a:rPr lang="es-CL" sz="1200" dirty="0" smtClean="0"/>
              <a:t>royecto piloto  </a:t>
            </a:r>
            <a:endParaRPr lang="es-CL" sz="1200" dirty="0"/>
          </a:p>
        </p:txBody>
      </p:sp>
      <p:pic>
        <p:nvPicPr>
          <p:cNvPr id="1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592" y="4817265"/>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uadroTexto 17"/>
          <p:cNvSpPr txBox="1"/>
          <p:nvPr/>
        </p:nvSpPr>
        <p:spPr>
          <a:xfrm>
            <a:off x="3883351" y="5128422"/>
            <a:ext cx="1951291" cy="461665"/>
          </a:xfrm>
          <a:prstGeom prst="rect">
            <a:avLst/>
          </a:prstGeom>
          <a:noFill/>
        </p:spPr>
        <p:txBody>
          <a:bodyPr wrap="square" rtlCol="0">
            <a:spAutoFit/>
          </a:bodyPr>
          <a:lstStyle/>
          <a:p>
            <a:r>
              <a:rPr lang="es-CL" sz="1200" dirty="0" smtClean="0"/>
              <a:t>Proceso de participación – Diálogo (mesas de trabajo)</a:t>
            </a:r>
            <a:endParaRPr lang="es-CL" sz="1200" dirty="0"/>
          </a:p>
        </p:txBody>
      </p:sp>
      <p:sp>
        <p:nvSpPr>
          <p:cNvPr id="19" name="CuadroTexto 18"/>
          <p:cNvSpPr txBox="1"/>
          <p:nvPr/>
        </p:nvSpPr>
        <p:spPr>
          <a:xfrm>
            <a:off x="7008516" y="5237264"/>
            <a:ext cx="1307900" cy="461665"/>
          </a:xfrm>
          <a:prstGeom prst="rect">
            <a:avLst/>
          </a:prstGeom>
          <a:noFill/>
        </p:spPr>
        <p:txBody>
          <a:bodyPr wrap="square" rtlCol="0">
            <a:spAutoFit/>
          </a:bodyPr>
          <a:lstStyle/>
          <a:p>
            <a:r>
              <a:rPr lang="es-CL" sz="1200" dirty="0" smtClean="0"/>
              <a:t>Ingreso del proyecto al SEIA</a:t>
            </a:r>
            <a:endParaRPr lang="es-CL" sz="1200" dirty="0"/>
          </a:p>
        </p:txBody>
      </p:sp>
      <p:pic>
        <p:nvPicPr>
          <p:cNvPr id="3" name="Imagen 2"/>
          <p:cNvPicPr>
            <a:picLocks noChangeAspect="1"/>
          </p:cNvPicPr>
          <p:nvPr/>
        </p:nvPicPr>
        <p:blipFill>
          <a:blip r:embed="rId5"/>
          <a:stretch>
            <a:fillRect/>
          </a:stretch>
        </p:blipFill>
        <p:spPr>
          <a:xfrm>
            <a:off x="6392792" y="4816784"/>
            <a:ext cx="121931" cy="384081"/>
          </a:xfrm>
          <a:prstGeom prst="rect">
            <a:avLst/>
          </a:prstGeom>
        </p:spPr>
      </p:pic>
      <p:sp>
        <p:nvSpPr>
          <p:cNvPr id="20" name="Marcador de número de diapositiva 3"/>
          <p:cNvSpPr>
            <a:spLocks noGrp="1"/>
          </p:cNvSpPr>
          <p:nvPr>
            <p:ph type="sldNum" sz="quarter" idx="11"/>
          </p:nvPr>
        </p:nvSpPr>
        <p:spPr>
          <a:xfrm>
            <a:off x="6183313" y="6527800"/>
            <a:ext cx="2133600" cy="193675"/>
          </a:xfrm>
        </p:spPr>
        <p:txBody>
          <a:bodyPr/>
          <a:lstStyle/>
          <a:p>
            <a:r>
              <a:rPr lang="en-US" dirty="0" smtClean="0"/>
              <a:t>13</a:t>
            </a:r>
            <a:endParaRPr lang="en-US" dirty="0"/>
          </a:p>
        </p:txBody>
      </p:sp>
      <p:sp>
        <p:nvSpPr>
          <p:cNvPr id="4" name="CuadroTexto 3"/>
          <p:cNvSpPr txBox="1"/>
          <p:nvPr/>
        </p:nvSpPr>
        <p:spPr>
          <a:xfrm>
            <a:off x="5962225" y="5070406"/>
            <a:ext cx="861133" cy="830997"/>
          </a:xfrm>
          <a:prstGeom prst="rect">
            <a:avLst/>
          </a:prstGeom>
          <a:noFill/>
        </p:spPr>
        <p:txBody>
          <a:bodyPr wrap="square" rtlCol="0">
            <a:spAutoFit/>
          </a:bodyPr>
          <a:lstStyle/>
          <a:p>
            <a:r>
              <a:rPr lang="es-CL" sz="1200" dirty="0" smtClean="0"/>
              <a:t>Acuerdo voluntario de pre inversión </a:t>
            </a:r>
            <a:endParaRPr lang="es-CL" sz="1200" dirty="0"/>
          </a:p>
        </p:txBody>
      </p:sp>
    </p:spTree>
    <p:extLst>
      <p:ext uri="{BB962C8B-B14F-4D97-AF65-F5344CB8AC3E}">
        <p14:creationId xmlns:p14="http://schemas.microsoft.com/office/powerpoint/2010/main" val="3991909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p:cNvSpPr/>
          <p:nvPr/>
        </p:nvSpPr>
        <p:spPr>
          <a:xfrm>
            <a:off x="627824" y="5110427"/>
            <a:ext cx="7927436" cy="453003"/>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6" name="CuadroTexto 35"/>
          <p:cNvSpPr txBox="1"/>
          <p:nvPr/>
        </p:nvSpPr>
        <p:spPr>
          <a:xfrm>
            <a:off x="4080661" y="5159471"/>
            <a:ext cx="2566134" cy="276999"/>
          </a:xfrm>
          <a:prstGeom prst="rect">
            <a:avLst/>
          </a:prstGeom>
          <a:noFill/>
        </p:spPr>
        <p:txBody>
          <a:bodyPr wrap="square" rtlCol="0">
            <a:spAutoFit/>
          </a:bodyPr>
          <a:lstStyle/>
          <a:p>
            <a:r>
              <a:rPr lang="es-CL" sz="1200" dirty="0" smtClean="0"/>
              <a:t>Tercer borrador</a:t>
            </a:r>
            <a:endParaRPr lang="es-CL" sz="1200" dirty="0">
              <a:solidFill>
                <a:srgbClr val="FF0000"/>
              </a:solidFill>
            </a:endParaRPr>
          </a:p>
        </p:txBody>
      </p:sp>
      <p:sp>
        <p:nvSpPr>
          <p:cNvPr id="39" name="CuadroTexto 38"/>
          <p:cNvSpPr txBox="1"/>
          <p:nvPr/>
        </p:nvSpPr>
        <p:spPr>
          <a:xfrm>
            <a:off x="7459820" y="5109590"/>
            <a:ext cx="1327821" cy="646331"/>
          </a:xfrm>
          <a:prstGeom prst="rect">
            <a:avLst/>
          </a:prstGeom>
          <a:noFill/>
        </p:spPr>
        <p:txBody>
          <a:bodyPr wrap="square" rtlCol="0">
            <a:spAutoFit/>
          </a:bodyPr>
          <a:lstStyle/>
          <a:p>
            <a:r>
              <a:rPr lang="es-CL" sz="1200" dirty="0" smtClean="0"/>
              <a:t>Desclasificación documento</a:t>
            </a:r>
            <a:endParaRPr lang="es-CL" sz="1200" dirty="0"/>
          </a:p>
          <a:p>
            <a:endParaRPr lang="es-CL" sz="1200" dirty="0">
              <a:solidFill>
                <a:srgbClr val="FF0000"/>
              </a:solidFill>
            </a:endParaRPr>
          </a:p>
        </p:txBody>
      </p:sp>
      <p:sp>
        <p:nvSpPr>
          <p:cNvPr id="53" name="CuadroTexto 52"/>
          <p:cNvSpPr txBox="1"/>
          <p:nvPr/>
        </p:nvSpPr>
        <p:spPr>
          <a:xfrm>
            <a:off x="704872" y="5091169"/>
            <a:ext cx="1016625" cy="369332"/>
          </a:xfrm>
          <a:prstGeom prst="rect">
            <a:avLst/>
          </a:prstGeom>
          <a:noFill/>
        </p:spPr>
        <p:txBody>
          <a:bodyPr wrap="none" rtlCol="0">
            <a:spAutoFit/>
          </a:bodyPr>
          <a:lstStyle/>
          <a:p>
            <a:r>
              <a:rPr lang="es-CL" dirty="0" smtClean="0"/>
              <a:t>MINERÍA</a:t>
            </a:r>
            <a:endParaRPr lang="es-CL" dirty="0"/>
          </a:p>
        </p:txBody>
      </p:sp>
      <p:sp>
        <p:nvSpPr>
          <p:cNvPr id="48" name="Rectángulo 47"/>
          <p:cNvSpPr/>
          <p:nvPr/>
        </p:nvSpPr>
        <p:spPr>
          <a:xfrm>
            <a:off x="683568" y="4456891"/>
            <a:ext cx="7927436" cy="579101"/>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659015" y="4157897"/>
            <a:ext cx="7803629" cy="29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0 Rectángulo"/>
          <p:cNvSpPr/>
          <p:nvPr/>
        </p:nvSpPr>
        <p:spPr>
          <a:xfrm>
            <a:off x="3214796" y="4030413"/>
            <a:ext cx="898708" cy="276999"/>
          </a:xfrm>
          <a:prstGeom prst="rect">
            <a:avLst/>
          </a:prstGeom>
        </p:spPr>
        <p:txBody>
          <a:bodyPr wrap="none">
            <a:spAutoFit/>
          </a:bodyPr>
          <a:lstStyle/>
          <a:p>
            <a:pPr fontAlgn="auto">
              <a:spcBef>
                <a:spcPts val="0"/>
              </a:spcBef>
              <a:spcAft>
                <a:spcPts val="0"/>
              </a:spcAft>
            </a:pPr>
            <a:r>
              <a:rPr lang="es-CL" sz="1200" dirty="0" smtClean="0">
                <a:solidFill>
                  <a:srgbClr val="002060"/>
                </a:solidFill>
                <a:latin typeface="Calibri"/>
                <a:ea typeface="ＭＳ Ｐゴシック" panose="020B0600070205080204" pitchFamily="34" charset="-128"/>
                <a:cs typeface="Arial" pitchFamily="34" charset="0"/>
              </a:rPr>
              <a:t>Enero 2015</a:t>
            </a:r>
            <a:endParaRPr lang="es-CL" sz="1200" dirty="0">
              <a:solidFill>
                <a:srgbClr val="000000"/>
              </a:solidFill>
              <a:latin typeface="Calibri"/>
            </a:endParaRPr>
          </a:p>
        </p:txBody>
      </p:sp>
      <p:sp>
        <p:nvSpPr>
          <p:cNvPr id="11" name="38 Rectángulo"/>
          <p:cNvSpPr/>
          <p:nvPr/>
        </p:nvSpPr>
        <p:spPr>
          <a:xfrm>
            <a:off x="2253722" y="4008390"/>
            <a:ext cx="498855" cy="276999"/>
          </a:xfrm>
          <a:prstGeom prst="rect">
            <a:avLst/>
          </a:prstGeom>
        </p:spPr>
        <p:txBody>
          <a:bodyPr wrap="none">
            <a:spAutoFit/>
          </a:bodyPr>
          <a:lstStyle/>
          <a:p>
            <a:pPr fontAlgn="auto">
              <a:spcBef>
                <a:spcPts val="0"/>
              </a:spcBef>
              <a:spcAft>
                <a:spcPts val="0"/>
              </a:spcAft>
            </a:pPr>
            <a:r>
              <a:rPr lang="es-CL" sz="1200" dirty="0" smtClean="0">
                <a:solidFill>
                  <a:srgbClr val="002060"/>
                </a:solidFill>
                <a:latin typeface="Calibri"/>
                <a:ea typeface="ＭＳ Ｐゴシック" panose="020B0600070205080204" pitchFamily="34" charset="-128"/>
                <a:cs typeface="Arial" pitchFamily="34" charset="0"/>
              </a:rPr>
              <a:t>2014</a:t>
            </a:r>
            <a:endParaRPr lang="es-CL" sz="1200" dirty="0">
              <a:solidFill>
                <a:srgbClr val="000000"/>
              </a:solidFill>
              <a:latin typeface="Calibri"/>
            </a:endParaRPr>
          </a:p>
        </p:txBody>
      </p:sp>
      <p:pic>
        <p:nvPicPr>
          <p:cNvPr id="1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7867" y="4254611"/>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p:cNvSpPr txBox="1"/>
          <p:nvPr/>
        </p:nvSpPr>
        <p:spPr>
          <a:xfrm>
            <a:off x="1089377" y="4500332"/>
            <a:ext cx="1893895" cy="461665"/>
          </a:xfrm>
          <a:prstGeom prst="rect">
            <a:avLst/>
          </a:prstGeom>
          <a:noFill/>
        </p:spPr>
        <p:txBody>
          <a:bodyPr wrap="square" rtlCol="0">
            <a:spAutoFit/>
          </a:bodyPr>
          <a:lstStyle/>
          <a:p>
            <a:pPr algn="r"/>
            <a:r>
              <a:rPr lang="es-CL" sz="1200" dirty="0" smtClean="0"/>
              <a:t>Formulación de comentarios a guía</a:t>
            </a:r>
            <a:endParaRPr lang="es-CL" sz="1200" dirty="0"/>
          </a:p>
        </p:txBody>
      </p:sp>
      <p:pic>
        <p:nvPicPr>
          <p:cNvPr id="1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682" y="4280174"/>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p:nvSpPr>
        <p:spPr>
          <a:xfrm>
            <a:off x="2964818" y="4501103"/>
            <a:ext cx="1308281" cy="461665"/>
          </a:xfrm>
          <a:prstGeom prst="rect">
            <a:avLst/>
          </a:prstGeom>
          <a:noFill/>
        </p:spPr>
        <p:txBody>
          <a:bodyPr wrap="square" rtlCol="0">
            <a:spAutoFit/>
          </a:bodyPr>
          <a:lstStyle/>
          <a:p>
            <a:pPr algn="ctr"/>
            <a:r>
              <a:rPr lang="es-CL" sz="1200" dirty="0" smtClean="0"/>
              <a:t>Consulta pública Guía</a:t>
            </a:r>
            <a:endParaRPr lang="es-CL" sz="1200" dirty="0">
              <a:solidFill>
                <a:srgbClr val="FF0000"/>
              </a:solidFill>
            </a:endParaRPr>
          </a:p>
        </p:txBody>
      </p:sp>
      <p:sp>
        <p:nvSpPr>
          <p:cNvPr id="3" name="CuadroTexto 2"/>
          <p:cNvSpPr txBox="1"/>
          <p:nvPr/>
        </p:nvSpPr>
        <p:spPr>
          <a:xfrm>
            <a:off x="4405022" y="4056201"/>
            <a:ext cx="931473" cy="276999"/>
          </a:xfrm>
          <a:prstGeom prst="rect">
            <a:avLst/>
          </a:prstGeom>
          <a:noFill/>
        </p:spPr>
        <p:txBody>
          <a:bodyPr wrap="none" rtlCol="0">
            <a:spAutoFit/>
          </a:bodyPr>
          <a:lstStyle/>
          <a:p>
            <a:r>
              <a:rPr lang="es-CL" sz="1200" dirty="0" smtClean="0">
                <a:solidFill>
                  <a:schemeClr val="tx2"/>
                </a:solidFill>
              </a:rPr>
              <a:t>Marzo 2015</a:t>
            </a:r>
            <a:endParaRPr lang="es-CL" sz="1200" dirty="0">
              <a:solidFill>
                <a:schemeClr val="tx2"/>
              </a:solidFill>
            </a:endParaRPr>
          </a:p>
        </p:txBody>
      </p:sp>
      <p:pic>
        <p:nvPicPr>
          <p:cNvPr id="23" name="Imagen 22"/>
          <p:cNvPicPr>
            <a:picLocks noChangeAspect="1"/>
          </p:cNvPicPr>
          <p:nvPr/>
        </p:nvPicPr>
        <p:blipFill>
          <a:blip r:embed="rId6"/>
          <a:stretch>
            <a:fillRect/>
          </a:stretch>
        </p:blipFill>
        <p:spPr>
          <a:xfrm>
            <a:off x="4788931" y="4262660"/>
            <a:ext cx="121931" cy="384081"/>
          </a:xfrm>
          <a:prstGeom prst="rect">
            <a:avLst/>
          </a:prstGeom>
        </p:spPr>
      </p:pic>
      <p:sp>
        <p:nvSpPr>
          <p:cNvPr id="24" name="CuadroTexto 23"/>
          <p:cNvSpPr txBox="1"/>
          <p:nvPr/>
        </p:nvSpPr>
        <p:spPr>
          <a:xfrm>
            <a:off x="6166816" y="4044361"/>
            <a:ext cx="896399" cy="276999"/>
          </a:xfrm>
          <a:prstGeom prst="rect">
            <a:avLst/>
          </a:prstGeom>
          <a:noFill/>
        </p:spPr>
        <p:txBody>
          <a:bodyPr wrap="none" rtlCol="0">
            <a:spAutoFit/>
          </a:bodyPr>
          <a:lstStyle/>
          <a:p>
            <a:r>
              <a:rPr lang="es-CL" sz="1200" dirty="0" smtClean="0">
                <a:solidFill>
                  <a:schemeClr val="tx2"/>
                </a:solidFill>
              </a:rPr>
              <a:t>Junio 2015 </a:t>
            </a:r>
            <a:endParaRPr lang="es-CL" sz="1200" dirty="0">
              <a:solidFill>
                <a:schemeClr val="tx2"/>
              </a:solidFill>
            </a:endParaRPr>
          </a:p>
        </p:txBody>
      </p:sp>
      <p:pic>
        <p:nvPicPr>
          <p:cNvPr id="25" name="Imagen 24"/>
          <p:cNvPicPr>
            <a:picLocks noChangeAspect="1"/>
          </p:cNvPicPr>
          <p:nvPr/>
        </p:nvPicPr>
        <p:blipFill>
          <a:blip r:embed="rId6"/>
          <a:stretch>
            <a:fillRect/>
          </a:stretch>
        </p:blipFill>
        <p:spPr>
          <a:xfrm>
            <a:off x="6535153" y="4285893"/>
            <a:ext cx="121931" cy="384081"/>
          </a:xfrm>
          <a:prstGeom prst="rect">
            <a:avLst/>
          </a:prstGeom>
        </p:spPr>
      </p:pic>
      <p:sp>
        <p:nvSpPr>
          <p:cNvPr id="26" name="CuadroTexto 25"/>
          <p:cNvSpPr txBox="1"/>
          <p:nvPr/>
        </p:nvSpPr>
        <p:spPr>
          <a:xfrm>
            <a:off x="5964954" y="4563241"/>
            <a:ext cx="1398644" cy="473522"/>
          </a:xfrm>
          <a:prstGeom prst="rect">
            <a:avLst/>
          </a:prstGeom>
          <a:noFill/>
        </p:spPr>
        <p:txBody>
          <a:bodyPr wrap="square" rtlCol="0">
            <a:spAutoFit/>
          </a:bodyPr>
          <a:lstStyle/>
          <a:p>
            <a:pPr algn="r"/>
            <a:r>
              <a:rPr lang="es-CL" sz="1200" dirty="0" smtClean="0"/>
              <a:t>Aprobación guías OCDE</a:t>
            </a:r>
            <a:endParaRPr lang="es-CL" sz="1200" dirty="0"/>
          </a:p>
        </p:txBody>
      </p:sp>
      <p:sp>
        <p:nvSpPr>
          <p:cNvPr id="27" name="CuadroTexto 26"/>
          <p:cNvSpPr txBox="1"/>
          <p:nvPr/>
        </p:nvSpPr>
        <p:spPr>
          <a:xfrm>
            <a:off x="4227527" y="4528150"/>
            <a:ext cx="1737427" cy="461665"/>
          </a:xfrm>
          <a:prstGeom prst="rect">
            <a:avLst/>
          </a:prstGeom>
          <a:noFill/>
        </p:spPr>
        <p:txBody>
          <a:bodyPr wrap="square" rtlCol="0">
            <a:spAutoFit/>
          </a:bodyPr>
          <a:lstStyle/>
          <a:p>
            <a:pPr algn="ctr"/>
            <a:r>
              <a:rPr lang="es-CL" sz="1200" dirty="0" smtClean="0"/>
              <a:t>Revisión comentarios consulta pública</a:t>
            </a:r>
            <a:endParaRPr lang="es-CL" sz="1200" dirty="0"/>
          </a:p>
        </p:txBody>
      </p:sp>
      <p:pic>
        <p:nvPicPr>
          <p:cNvPr id="3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975" y="4232419"/>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uadroTexto 39"/>
          <p:cNvSpPr txBox="1"/>
          <p:nvPr/>
        </p:nvSpPr>
        <p:spPr>
          <a:xfrm>
            <a:off x="7442293" y="3931445"/>
            <a:ext cx="935160" cy="430887"/>
          </a:xfrm>
          <a:prstGeom prst="rect">
            <a:avLst/>
          </a:prstGeom>
          <a:noFill/>
        </p:spPr>
        <p:txBody>
          <a:bodyPr wrap="square" rtlCol="0">
            <a:spAutoFit/>
          </a:bodyPr>
          <a:lstStyle/>
          <a:p>
            <a:pPr algn="ctr"/>
            <a:r>
              <a:rPr lang="es-CL" sz="1100" dirty="0" smtClean="0">
                <a:solidFill>
                  <a:schemeClr val="tx2"/>
                </a:solidFill>
              </a:rPr>
              <a:t>Octubre/Dic 2015</a:t>
            </a:r>
            <a:endParaRPr lang="es-CL" sz="1100" dirty="0">
              <a:solidFill>
                <a:schemeClr val="tx2"/>
              </a:solidFill>
            </a:endParaRPr>
          </a:p>
        </p:txBody>
      </p:sp>
      <p:pic>
        <p:nvPicPr>
          <p:cNvPr id="47" name="Imagen 46"/>
          <p:cNvPicPr>
            <a:picLocks noChangeAspect="1"/>
          </p:cNvPicPr>
          <p:nvPr/>
        </p:nvPicPr>
        <p:blipFill>
          <a:blip r:embed="rId6"/>
          <a:stretch>
            <a:fillRect/>
          </a:stretch>
        </p:blipFill>
        <p:spPr>
          <a:xfrm>
            <a:off x="4827320" y="4820021"/>
            <a:ext cx="121931" cy="265873"/>
          </a:xfrm>
          <a:prstGeom prst="rect">
            <a:avLst/>
          </a:prstGeom>
        </p:spPr>
      </p:pic>
      <p:sp>
        <p:nvSpPr>
          <p:cNvPr id="8" name="CuadroTexto 7"/>
          <p:cNvSpPr txBox="1"/>
          <p:nvPr/>
        </p:nvSpPr>
        <p:spPr>
          <a:xfrm>
            <a:off x="638605" y="4389601"/>
            <a:ext cx="1149161" cy="369332"/>
          </a:xfrm>
          <a:prstGeom prst="rect">
            <a:avLst/>
          </a:prstGeom>
          <a:noFill/>
        </p:spPr>
        <p:txBody>
          <a:bodyPr wrap="none" rtlCol="0">
            <a:spAutoFit/>
          </a:bodyPr>
          <a:lstStyle/>
          <a:p>
            <a:r>
              <a:rPr lang="es-CL" dirty="0" smtClean="0"/>
              <a:t>AGRICOLA</a:t>
            </a:r>
            <a:endParaRPr lang="es-CL" dirty="0"/>
          </a:p>
        </p:txBody>
      </p:sp>
      <p:sp>
        <p:nvSpPr>
          <p:cNvPr id="28" name="Marcador de número de diapositiva 3"/>
          <p:cNvSpPr>
            <a:spLocks noGrp="1"/>
          </p:cNvSpPr>
          <p:nvPr>
            <p:ph type="sldNum" sz="quarter" idx="11"/>
          </p:nvPr>
        </p:nvSpPr>
        <p:spPr>
          <a:xfrm>
            <a:off x="4870873" y="7777674"/>
            <a:ext cx="2133600" cy="134068"/>
          </a:xfrm>
        </p:spPr>
        <p:txBody>
          <a:bodyPr/>
          <a:lstStyle/>
          <a:p>
            <a:r>
              <a:rPr lang="en-US" dirty="0" smtClean="0"/>
              <a:t>14</a:t>
            </a:r>
            <a:endParaRPr lang="en-US" dirty="0"/>
          </a:p>
        </p:txBody>
      </p:sp>
      <p:sp>
        <p:nvSpPr>
          <p:cNvPr id="4" name="CuadroTexto 3"/>
          <p:cNvSpPr txBox="1"/>
          <p:nvPr/>
        </p:nvSpPr>
        <p:spPr>
          <a:xfrm>
            <a:off x="7459820" y="4570953"/>
            <a:ext cx="1206928" cy="461665"/>
          </a:xfrm>
          <a:prstGeom prst="rect">
            <a:avLst/>
          </a:prstGeom>
          <a:noFill/>
        </p:spPr>
        <p:txBody>
          <a:bodyPr wrap="square" rtlCol="0">
            <a:spAutoFit/>
          </a:bodyPr>
          <a:lstStyle/>
          <a:p>
            <a:r>
              <a:rPr lang="es-CL" sz="1200" dirty="0" smtClean="0"/>
              <a:t>Desclasificación del documento</a:t>
            </a:r>
            <a:endParaRPr lang="es-CL" sz="1200" dirty="0"/>
          </a:p>
        </p:txBody>
      </p:sp>
      <p:graphicFrame>
        <p:nvGraphicFramePr>
          <p:cNvPr id="2" name="1 Tabla"/>
          <p:cNvGraphicFramePr>
            <a:graphicFrameLocks noGrp="1"/>
          </p:cNvGraphicFramePr>
          <p:nvPr>
            <p:extLst>
              <p:ext uri="{D42A27DB-BD31-4B8C-83A1-F6EECF244321}">
                <p14:modId xmlns:p14="http://schemas.microsoft.com/office/powerpoint/2010/main" val="1141590549"/>
              </p:ext>
            </p:extLst>
          </p:nvPr>
        </p:nvGraphicFramePr>
        <p:xfrm>
          <a:off x="523289" y="1120243"/>
          <a:ext cx="8125922" cy="5184576"/>
        </p:xfrm>
        <a:graphic>
          <a:graphicData uri="http://schemas.openxmlformats.org/drawingml/2006/table">
            <a:tbl>
              <a:tblPr/>
              <a:tblGrid>
                <a:gridCol w="3317836"/>
                <a:gridCol w="2189182"/>
                <a:gridCol w="2618904"/>
              </a:tblGrid>
              <a:tr h="393024">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0802">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a:t>
                      </a:r>
                      <a:r>
                        <a:rPr lang="es-CL" sz="1200" b="1" i="0" u="none" strike="noStrike" dirty="0" smtClean="0">
                          <a:solidFill>
                            <a:schemeClr val="tx1"/>
                          </a:solidFill>
                          <a:effectLst/>
                          <a:latin typeface="Calibri"/>
                        </a:rPr>
                        <a:t>: </a:t>
                      </a:r>
                      <a:r>
                        <a:rPr lang="es-CL" sz="1200" b="0" i="0" u="none" strike="noStrike" dirty="0" smtClean="0">
                          <a:solidFill>
                            <a:schemeClr val="tx1"/>
                          </a:solidFill>
                          <a:effectLst/>
                          <a:latin typeface="+mn-lt"/>
                        </a:rPr>
                        <a:t>Seguimiento y participación de las guías sobre cadena de suministro responsable para los sectores agrícola,</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minero</a:t>
                      </a:r>
                      <a:r>
                        <a:rPr lang="es-CL" sz="1200" b="0" i="0" u="none" strike="noStrike" baseline="0" dirty="0" smtClean="0">
                          <a:solidFill>
                            <a:schemeClr val="tx1"/>
                          </a:solidFill>
                          <a:effectLst/>
                          <a:latin typeface="+mn-lt"/>
                        </a:rPr>
                        <a:t> y financiero</a:t>
                      </a:r>
                      <a:endParaRPr lang="es-CL" sz="14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rtl="0" fontAlgn="ctr"/>
                      <a:endParaRPr lang="es-CL" sz="1200" b="0" i="0" u="none" strike="noStrike" dirty="0">
                        <a:solidFill>
                          <a:srgbClr val="FF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FF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032">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300103">
                <a:tc>
                  <a:txBody>
                    <a:bodyPr/>
                    <a:lstStyle/>
                    <a:p>
                      <a:pPr algn="just" fontAlgn="ctr"/>
                      <a:r>
                        <a:rPr lang="es-CL" sz="1200" b="0" i="0" u="none" strike="noStrike" baseline="0" dirty="0" smtClean="0">
                          <a:solidFill>
                            <a:schemeClr val="tx1"/>
                          </a:solidFill>
                          <a:effectLst/>
                          <a:latin typeface="+mn-lt"/>
                        </a:rPr>
                        <a:t>Seguimiento y participación </a:t>
                      </a:r>
                      <a:r>
                        <a:rPr lang="es-CL" sz="1200" b="0" i="0" u="none" strike="noStrike" baseline="0" dirty="0" smtClean="0">
                          <a:solidFill>
                            <a:srgbClr val="000000"/>
                          </a:solidFill>
                          <a:effectLst/>
                          <a:latin typeface="+mn-lt"/>
                        </a:rPr>
                        <a:t>en la discusión de  guías para industrias agrícola, minera y financiera, siguiendo los lineamientos OCDE, para el fortalecimiento de prácticas empresariales responsables.</a:t>
                      </a:r>
                      <a:endParaRPr lang="es-CL"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s-CL" sz="1200" b="0" i="0" u="none" strike="noStrike" baseline="0" dirty="0" smtClean="0">
                          <a:solidFill>
                            <a:srgbClr val="000000"/>
                          </a:solidFill>
                          <a:effectLst/>
                          <a:latin typeface="+mj-lt"/>
                        </a:rPr>
                        <a:t>Publicación de guías sobre cadena de suministro responsables para el sector agrícola, minero y financiero</a:t>
                      </a:r>
                    </a:p>
                    <a:p>
                      <a:pPr marL="171450" indent="-171450" algn="l" fontAlgn="ctr">
                        <a:buFontTx/>
                        <a:buChar char="-"/>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dirty="0" smtClean="0">
                          <a:solidFill>
                            <a:srgbClr val="000000"/>
                          </a:solidFill>
                          <a:effectLst/>
                          <a:latin typeface="+mn-lt"/>
                          <a:ea typeface="+mn-ea"/>
                          <a:cs typeface="+mn-cs"/>
                        </a:rPr>
                        <a:t>Punto</a:t>
                      </a:r>
                      <a:r>
                        <a:rPr lang="es-CL" sz="1200" b="0" i="0" u="none" strike="noStrike" kern="1200" baseline="0" dirty="0" smtClean="0">
                          <a:solidFill>
                            <a:srgbClr val="000000"/>
                          </a:solidFill>
                          <a:effectLst/>
                          <a:latin typeface="+mn-lt"/>
                          <a:ea typeface="+mn-ea"/>
                          <a:cs typeface="+mn-cs"/>
                        </a:rPr>
                        <a:t> Nacional de Contacto OCDE – </a:t>
                      </a:r>
                      <a:r>
                        <a:rPr lang="es-CL" sz="1200" b="0" i="0" u="none" strike="noStrike" kern="1200" baseline="0" dirty="0" err="1" smtClean="0">
                          <a:solidFill>
                            <a:srgbClr val="000000"/>
                          </a:solidFill>
                          <a:effectLst/>
                          <a:latin typeface="+mn-lt"/>
                          <a:ea typeface="+mn-ea"/>
                          <a:cs typeface="+mn-cs"/>
                        </a:rPr>
                        <a:t>Direcon</a:t>
                      </a:r>
                      <a:r>
                        <a:rPr lang="es-CL" sz="1200" b="0" i="0" u="none" strike="noStrike" kern="1200" baseline="0" dirty="0" smtClean="0">
                          <a:solidFill>
                            <a:srgbClr val="000000"/>
                          </a:solidFill>
                          <a:effectLst/>
                          <a:latin typeface="+mn-lt"/>
                          <a:ea typeface="+mn-ea"/>
                          <a:cs typeface="+mn-cs"/>
                        </a:rPr>
                        <a:t> con servicios </a:t>
                      </a:r>
                      <a:r>
                        <a:rPr lang="es-CL" sz="1200" b="0" i="0" u="none" strike="noStrike" kern="1200" baseline="0" dirty="0" err="1" smtClean="0">
                          <a:solidFill>
                            <a:srgbClr val="000000"/>
                          </a:solidFill>
                          <a:effectLst/>
                          <a:latin typeface="+mn-lt"/>
                          <a:ea typeface="+mn-ea"/>
                          <a:cs typeface="+mn-cs"/>
                        </a:rPr>
                        <a:t>sectorialistas</a:t>
                      </a:r>
                      <a:r>
                        <a:rPr lang="es-CL" sz="1200" b="0" i="0" u="none" strike="noStrike" kern="1200" baseline="0" dirty="0" smtClean="0">
                          <a:solidFill>
                            <a:srgbClr val="000000"/>
                          </a:solidFill>
                          <a:effectLst/>
                          <a:latin typeface="+mn-lt"/>
                          <a:ea typeface="+mn-ea"/>
                          <a:cs typeface="+mn-cs"/>
                        </a:rPr>
                        <a:t> correspondientes</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baseline="0" dirty="0" smtClean="0">
                          <a:solidFill>
                            <a:srgbClr val="000000"/>
                          </a:solidFill>
                          <a:effectLst/>
                          <a:latin typeface="+mn-lt"/>
                          <a:ea typeface="+mn-ea"/>
                          <a:cs typeface="+mn-cs"/>
                        </a:rPr>
                        <a:t>Recursos por definir</a:t>
                      </a: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43">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436700">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0759">
                <a:tc>
                  <a:txBody>
                    <a:bodyPr/>
                    <a:lstStyle/>
                    <a:p>
                      <a:pPr algn="l" fontAlgn="b"/>
                      <a:endParaRPr lang="es-CL"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663613">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r>
                        <a:rPr lang="es-CL" sz="1100" b="0" i="0" u="none" strike="noStrike" dirty="0" smtClean="0">
                          <a:solidFill>
                            <a:srgbClr val="000000"/>
                          </a:solidFill>
                          <a:effectLst/>
                          <a:latin typeface="Calibri"/>
                        </a:rPr>
                        <a:t>    </a:t>
                      </a:r>
                      <a:endParaRPr lang="es-CL" sz="11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6" name="Rectángulo 15"/>
          <p:cNvSpPr/>
          <p:nvPr/>
        </p:nvSpPr>
        <p:spPr>
          <a:xfrm>
            <a:off x="627824" y="5650183"/>
            <a:ext cx="7983180" cy="545576"/>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31" name="CuadroTexto 30"/>
          <p:cNvSpPr txBox="1"/>
          <p:nvPr/>
        </p:nvSpPr>
        <p:spPr>
          <a:xfrm>
            <a:off x="683568" y="5638236"/>
            <a:ext cx="2474780" cy="369332"/>
          </a:xfrm>
          <a:prstGeom prst="rect">
            <a:avLst/>
          </a:prstGeom>
          <a:noFill/>
        </p:spPr>
        <p:txBody>
          <a:bodyPr wrap="none" rtlCol="0">
            <a:spAutoFit/>
          </a:bodyPr>
          <a:lstStyle/>
          <a:p>
            <a:r>
              <a:rPr lang="es-CL" dirty="0" smtClean="0"/>
              <a:t>SERVICIOS FINANCIEROS</a:t>
            </a:r>
            <a:endParaRPr lang="es-CL" dirty="0"/>
          </a:p>
        </p:txBody>
      </p:sp>
      <p:sp>
        <p:nvSpPr>
          <p:cNvPr id="17" name="CuadroTexto 16"/>
          <p:cNvSpPr txBox="1"/>
          <p:nvPr/>
        </p:nvSpPr>
        <p:spPr>
          <a:xfrm>
            <a:off x="5432097" y="4038107"/>
            <a:ext cx="710451" cy="261610"/>
          </a:xfrm>
          <a:prstGeom prst="rect">
            <a:avLst/>
          </a:prstGeom>
          <a:noFill/>
        </p:spPr>
        <p:txBody>
          <a:bodyPr wrap="none" rtlCol="0">
            <a:spAutoFit/>
          </a:bodyPr>
          <a:lstStyle/>
          <a:p>
            <a:r>
              <a:rPr lang="es-CL" sz="1100" dirty="0" smtClean="0">
                <a:solidFill>
                  <a:schemeClr val="tx2"/>
                </a:solidFill>
              </a:rPr>
              <a:t>Abr 2015</a:t>
            </a:r>
            <a:endParaRPr lang="es-CL" sz="1100" dirty="0">
              <a:solidFill>
                <a:schemeClr val="tx2"/>
              </a:solidFill>
            </a:endParaRPr>
          </a:p>
        </p:txBody>
      </p:sp>
      <p:cxnSp>
        <p:nvCxnSpPr>
          <p:cNvPr id="19" name="Conector recto 18"/>
          <p:cNvCxnSpPr/>
          <p:nvPr/>
        </p:nvCxnSpPr>
        <p:spPr>
          <a:xfrm>
            <a:off x="5773262" y="4308541"/>
            <a:ext cx="14060" cy="2196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5810713" y="5527575"/>
            <a:ext cx="8763" cy="189661"/>
          </a:xfrm>
          <a:prstGeom prst="line">
            <a:avLst/>
          </a:prstGeom>
        </p:spPr>
        <p:style>
          <a:lnRef idx="2">
            <a:schemeClr val="accent1"/>
          </a:lnRef>
          <a:fillRef idx="0">
            <a:schemeClr val="accent1"/>
          </a:fillRef>
          <a:effectRef idx="1">
            <a:schemeClr val="accent1"/>
          </a:effectRef>
          <a:fontRef idx="minor">
            <a:schemeClr val="tx1"/>
          </a:fontRef>
        </p:style>
      </p:cxnSp>
      <p:sp>
        <p:nvSpPr>
          <p:cNvPr id="29" name="CuadroTexto 28"/>
          <p:cNvSpPr txBox="1"/>
          <p:nvPr/>
        </p:nvSpPr>
        <p:spPr>
          <a:xfrm>
            <a:off x="5276051" y="5799940"/>
            <a:ext cx="1195712" cy="276999"/>
          </a:xfrm>
          <a:prstGeom prst="rect">
            <a:avLst/>
          </a:prstGeom>
          <a:noFill/>
        </p:spPr>
        <p:txBody>
          <a:bodyPr wrap="none" rtlCol="0">
            <a:spAutoFit/>
          </a:bodyPr>
          <a:lstStyle/>
          <a:p>
            <a:r>
              <a:rPr lang="es-CL" sz="1200" dirty="0" smtClean="0"/>
              <a:t>Aprobación TOR</a:t>
            </a:r>
            <a:endParaRPr lang="es-CL" sz="1200" dirty="0"/>
          </a:p>
        </p:txBody>
      </p:sp>
      <p:sp>
        <p:nvSpPr>
          <p:cNvPr id="30" name="Rectángulo 29"/>
          <p:cNvSpPr/>
          <p:nvPr/>
        </p:nvSpPr>
        <p:spPr>
          <a:xfrm>
            <a:off x="5336354" y="5092755"/>
            <a:ext cx="1509782" cy="461665"/>
          </a:xfrm>
          <a:prstGeom prst="rect">
            <a:avLst/>
          </a:prstGeom>
        </p:spPr>
        <p:txBody>
          <a:bodyPr wrap="square">
            <a:spAutoFit/>
          </a:bodyPr>
          <a:lstStyle/>
          <a:p>
            <a:r>
              <a:rPr lang="es-CL" sz="1200" dirty="0"/>
              <a:t>L</a:t>
            </a:r>
            <a:r>
              <a:rPr lang="es-CL" sz="1200" dirty="0" smtClean="0"/>
              <a:t>anzamiento </a:t>
            </a:r>
            <a:r>
              <a:rPr lang="es-CL" sz="1200" dirty="0"/>
              <a:t>consulta pública</a:t>
            </a:r>
          </a:p>
        </p:txBody>
      </p:sp>
    </p:spTree>
    <p:extLst>
      <p:ext uri="{BB962C8B-B14F-4D97-AF65-F5344CB8AC3E}">
        <p14:creationId xmlns:p14="http://schemas.microsoft.com/office/powerpoint/2010/main" val="3608754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816712469"/>
              </p:ext>
            </p:extLst>
          </p:nvPr>
        </p:nvGraphicFramePr>
        <p:xfrm>
          <a:off x="179512" y="1058820"/>
          <a:ext cx="8784977" cy="5832284"/>
        </p:xfrm>
        <a:graphic>
          <a:graphicData uri="http://schemas.openxmlformats.org/drawingml/2006/table">
            <a:tbl>
              <a:tblPr/>
              <a:tblGrid>
                <a:gridCol w="3149559"/>
                <a:gridCol w="2817709"/>
                <a:gridCol w="2817709"/>
              </a:tblGrid>
              <a:tr h="408888">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521">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Incorporación</a:t>
                      </a:r>
                      <a:r>
                        <a:rPr lang="es-CL" sz="1200" b="0" i="0" u="none" strike="noStrike" baseline="0" dirty="0" smtClean="0">
                          <a:solidFill>
                            <a:schemeClr val="tx1"/>
                          </a:solidFill>
                          <a:effectLst/>
                          <a:latin typeface="+mn-lt"/>
                        </a:rPr>
                        <a:t> de los pueblos indígenas, grupos etarios y personas en situación de discapacidad en las grandes empresas</a:t>
                      </a:r>
                    </a:p>
                    <a:p>
                      <a:pPr marL="0" marR="0" indent="0" algn="l" defTabSz="457200" rtl="0" eaLnBrk="1" fontAlgn="ctr" latinLnBrk="0" hangingPunct="1">
                        <a:lnSpc>
                          <a:spcPct val="100000"/>
                        </a:lnSpc>
                        <a:spcBef>
                          <a:spcPts val="0"/>
                        </a:spcBef>
                        <a:spcAft>
                          <a:spcPts val="0"/>
                        </a:spcAft>
                        <a:buClrTx/>
                        <a:buSzTx/>
                        <a:buFontTx/>
                        <a:buNone/>
                        <a:tabLst/>
                        <a:defRPr/>
                      </a:pPr>
                      <a:endParaRPr lang="es-CL" sz="11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28">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639630">
                <a:tc>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mn-lt"/>
                        </a:rPr>
                        <a:t>Elaboración de un estudio para</a:t>
                      </a:r>
                      <a:r>
                        <a:rPr lang="es-CL" sz="1200" b="0" i="0" u="none" strike="noStrike" baseline="0" dirty="0" smtClean="0">
                          <a:solidFill>
                            <a:srgbClr val="000000"/>
                          </a:solidFill>
                          <a:effectLst/>
                          <a:latin typeface="+mn-lt"/>
                        </a:rPr>
                        <a:t> la creación de un instrumento de diagnóstico y evaluación de prácticas empresariales sostenibles </a:t>
                      </a:r>
                    </a:p>
                    <a:p>
                      <a:pPr marL="171450" indent="-171450" algn="just" rtl="0" fontAlgn="ctr">
                        <a:buFont typeface="Arial" panose="020B0604020202020204" pitchFamily="34" charset="0"/>
                        <a:buChar char="•"/>
                      </a:pPr>
                      <a:r>
                        <a:rPr lang="es-CL" sz="1200" b="0" i="0" u="none" strike="noStrike" baseline="0" dirty="0" smtClean="0">
                          <a:solidFill>
                            <a:srgbClr val="000000"/>
                          </a:solidFill>
                          <a:effectLst/>
                          <a:latin typeface="+mn-lt"/>
                        </a:rPr>
                        <a:t>Levantamiento de línea base sobre la base de una muestra de grandes empresas.</a:t>
                      </a:r>
                    </a:p>
                    <a:p>
                      <a:pPr marL="0" indent="0" algn="just" rtl="0" fontAlgn="ctr">
                        <a:buFont typeface="Arial" panose="020B0604020202020204" pitchFamily="34" charset="0"/>
                        <a:buNone/>
                      </a:pPr>
                      <a:endParaRPr lang="es-CL" sz="1200" b="0" i="0" u="none" strike="noStrike" baseline="0" dirty="0" smtClean="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Calibri"/>
                        </a:rPr>
                        <a:t>Instrumento de diagnóstico y evaluación de prácticas empresariales sostenibles en grandes empresas conducente al desarrollo social de sus grupos de interés</a:t>
                      </a:r>
                    </a:p>
                    <a:p>
                      <a:pPr marL="0" indent="0" algn="l" rtl="0" fontAlgn="ctr">
                        <a:buFont typeface="Arial" panose="020B0604020202020204" pitchFamily="34" charset="0"/>
                        <a:buNone/>
                      </a:pPr>
                      <a:endParaRPr lang="es-CL" sz="1200" b="0" i="0" u="none" strike="noStrike" baseline="0" dirty="0" smtClean="0">
                        <a:solidFill>
                          <a:srgbClr val="000000"/>
                        </a:solidFill>
                        <a:effectLst/>
                        <a:latin typeface="Calibri"/>
                      </a:endParaRPr>
                    </a:p>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Calibri"/>
                        </a:rPr>
                        <a:t>Línea base</a:t>
                      </a:r>
                    </a:p>
                    <a:p>
                      <a:pPr marL="171450" indent="-171450" algn="l" rtl="0" fontAlgn="ctr">
                        <a:buFont typeface="Arial" panose="020B0604020202020204" pitchFamily="34" charset="0"/>
                        <a:buChar char="•"/>
                      </a:pPr>
                      <a:endParaRPr lang="es-CL" sz="1200" b="0" i="0" u="none" strike="noStrike" baseline="0" dirty="0" smtClean="0">
                        <a:solidFill>
                          <a:srgbClr val="000000"/>
                        </a:solidFill>
                        <a:effectLst/>
                        <a:latin typeface="Calibri"/>
                      </a:endParaRPr>
                    </a:p>
                    <a:p>
                      <a:pPr marL="171450" indent="-171450" algn="l" rtl="0" fontAlgn="ctr">
                        <a:buFont typeface="Arial" panose="020B0604020202020204" pitchFamily="34" charset="0"/>
                        <a:buChar char="•"/>
                      </a:pPr>
                      <a:endParaRPr lang="es-CL" sz="1200" b="0" i="0" u="none" strike="noStrike" baseline="0" dirty="0" smtClean="0">
                        <a:solidFill>
                          <a:srgbClr val="000000"/>
                        </a:solidFill>
                        <a:effectLst/>
                        <a:latin typeface="Calibri"/>
                      </a:endParaRPr>
                    </a:p>
                    <a:p>
                      <a:pPr marL="0" indent="0" algn="l" rtl="0" fontAlgn="ctr">
                        <a:buFont typeface="Arial" panose="020B0604020202020204" pitchFamily="34" charset="0"/>
                        <a:buNone/>
                      </a:pPr>
                      <a:endParaRPr lang="es-CL" sz="1200" b="0" i="0" u="none" strike="noStrike" baseline="0" dirty="0" smtClean="0">
                        <a:solidFill>
                          <a:srgbClr val="000000"/>
                        </a:solidFill>
                        <a:effectLst/>
                        <a:latin typeface="Calibri"/>
                      </a:endParaRPr>
                    </a:p>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mn-lt"/>
                        </a:rPr>
                        <a:t>Elaboración</a:t>
                      </a:r>
                      <a:r>
                        <a:rPr lang="es-CL" sz="1200" b="0" i="0" u="none" strike="noStrike" baseline="0" dirty="0" smtClean="0">
                          <a:solidFill>
                            <a:srgbClr val="000000"/>
                          </a:solidFill>
                          <a:effectLst/>
                          <a:latin typeface="+mn-lt"/>
                        </a:rPr>
                        <a:t> de convenios marco, que promuevan entre los oferentes la contratación de personal con capacidades diferentes</a:t>
                      </a:r>
                      <a:endParaRPr lang="es-CL" sz="1200" b="0" i="0" u="none" strike="noStrike" dirty="0" smtClean="0">
                        <a:solidFill>
                          <a:srgbClr val="000000"/>
                        </a:solidFill>
                        <a:effectLst/>
                        <a:latin typeface="+mn-lt"/>
                      </a:endParaRPr>
                    </a:p>
                    <a:p>
                      <a:pPr marL="171450" indent="-171450" algn="l" rtl="0" fontAlgn="ctr">
                        <a:buFont typeface="Arial" panose="020B0604020202020204" pitchFamily="34" charset="0"/>
                        <a:buChar char="•"/>
                      </a:pP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Subsecretaría de Evaluación</a:t>
                      </a:r>
                      <a:r>
                        <a:rPr lang="es-CL" sz="1200" b="0" i="0" u="none" strike="noStrike" baseline="0" dirty="0" smtClean="0">
                          <a:solidFill>
                            <a:schemeClr val="tx1"/>
                          </a:solidFill>
                          <a:effectLst/>
                          <a:latin typeface="+mn-lt"/>
                        </a:rPr>
                        <a:t> Social. Presupuesto asignado</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baseline="0" dirty="0" smtClean="0">
                          <a:solidFill>
                            <a:schemeClr val="tx1"/>
                          </a:solidFill>
                          <a:effectLst/>
                          <a:latin typeface="+mn-lt"/>
                        </a:rPr>
                        <a:t>Apoyo Ministerio del Trabajo</a:t>
                      </a:r>
                      <a:endParaRPr lang="es-CL" sz="1200" b="0" i="0" u="none" strike="noStrike" dirty="0" smtClean="0">
                        <a:solidFill>
                          <a:schemeClr val="tx1"/>
                        </a:solidFill>
                        <a:effectLst/>
                        <a:latin typeface="+mn-lt"/>
                      </a:endParaRPr>
                    </a:p>
                    <a:p>
                      <a:pPr algn="l" rtl="0" fontAlgn="ctr"/>
                      <a:endParaRPr lang="es-CL" sz="1200" b="0" i="0" u="none" strike="noStrike" dirty="0">
                        <a:solidFill>
                          <a:srgbClr val="000000"/>
                        </a:solidFill>
                        <a:effectLst/>
                        <a:latin typeface="Calibri"/>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algn="l" rtl="0" fontAlgn="ctr"/>
                      <a:r>
                        <a:rPr lang="es-CL" sz="1200" b="0" i="0" u="none" strike="noStrike" dirty="0" err="1" smtClean="0">
                          <a:solidFill>
                            <a:srgbClr val="000000"/>
                          </a:solidFill>
                          <a:effectLst/>
                          <a:latin typeface="Calibri"/>
                        </a:rPr>
                        <a:t>ChileCompra</a:t>
                      </a:r>
                      <a:r>
                        <a:rPr lang="es-CL" sz="1200" b="0" i="0" u="none" strike="noStrike" dirty="0" smtClean="0">
                          <a:solidFill>
                            <a:srgbClr val="000000"/>
                          </a:solidFill>
                          <a:effectLst/>
                          <a:latin typeface="Calibri"/>
                        </a:rPr>
                        <a:t>.</a:t>
                      </a:r>
                      <a:r>
                        <a:rPr lang="es-CL" sz="1200" b="0" i="0" u="none" strike="noStrike" baseline="0" dirty="0" smtClean="0">
                          <a:solidFill>
                            <a:srgbClr val="000000"/>
                          </a:solidFill>
                          <a:effectLst/>
                          <a:latin typeface="Calibri"/>
                        </a:rPr>
                        <a:t> Presupuesto asignado</a:t>
                      </a: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178">
                <a:tc>
                  <a:txBody>
                    <a:bodyPr/>
                    <a:lstStyle/>
                    <a:p>
                      <a:pPr marL="171450" indent="-171450" algn="just" rtl="0" fontAlgn="ctr">
                        <a:buFont typeface="Arial" panose="020B0604020202020204" pitchFamily="34" charset="0"/>
                        <a:buChar char="•"/>
                      </a:pPr>
                      <a:r>
                        <a:rPr lang="es-CL" sz="1200" b="0" i="0" u="none" strike="noStrike" dirty="0" smtClean="0">
                          <a:solidFill>
                            <a:schemeClr val="tx1"/>
                          </a:solidFill>
                          <a:effectLst/>
                          <a:latin typeface="Calibri"/>
                        </a:rPr>
                        <a:t>Incorporación</a:t>
                      </a:r>
                      <a:r>
                        <a:rPr lang="es-CL" sz="1200" b="0" i="0" u="none" strike="noStrike" baseline="0" dirty="0" smtClean="0">
                          <a:solidFill>
                            <a:schemeClr val="tx1"/>
                          </a:solidFill>
                          <a:effectLst/>
                          <a:latin typeface="Calibri"/>
                        </a:rPr>
                        <a:t> en los procesos licitatorios de Convenio marco, de criterios de evaluación en materias de sostenibilidad, que consideren entre otros aspectos, la contratación por parte de los oferentes de personas con capacidades diferentes. </a:t>
                      </a:r>
                      <a:endParaRPr lang="es-CL" sz="12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lgn="l" rtl="0" fontAlgn="ctr">
                        <a:buFontTx/>
                        <a:buNone/>
                      </a:pP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2549">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72810">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265">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006888">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611560" y="5488524"/>
            <a:ext cx="8039221" cy="30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0 Rectángulo"/>
          <p:cNvSpPr/>
          <p:nvPr/>
        </p:nvSpPr>
        <p:spPr>
          <a:xfrm>
            <a:off x="3296552" y="5394554"/>
            <a:ext cx="771365"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Sept.  2015</a:t>
            </a:r>
            <a:endParaRPr lang="es-CL" sz="1000" dirty="0">
              <a:solidFill>
                <a:schemeClr val="tx2"/>
              </a:solidFill>
              <a:latin typeface="Calibri"/>
            </a:endParaRPr>
          </a:p>
        </p:txBody>
      </p:sp>
      <p:sp>
        <p:nvSpPr>
          <p:cNvPr id="10" name="20 Rectángulo"/>
          <p:cNvSpPr/>
          <p:nvPr/>
        </p:nvSpPr>
        <p:spPr>
          <a:xfrm>
            <a:off x="5515503" y="5381873"/>
            <a:ext cx="684803"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Nov 2015</a:t>
            </a:r>
            <a:endParaRPr lang="es-CL" sz="1000" dirty="0">
              <a:solidFill>
                <a:schemeClr val="tx2"/>
              </a:solidFill>
              <a:latin typeface="Calibri"/>
              <a:ea typeface="ＭＳ Ｐゴシック" panose="020B0600070205080204" pitchFamily="34" charset="-128"/>
              <a:cs typeface="Arial" pitchFamily="34" charset="0"/>
            </a:endParaRPr>
          </a:p>
        </p:txBody>
      </p:sp>
      <p:sp>
        <p:nvSpPr>
          <p:cNvPr id="11" name="38 Rectángulo"/>
          <p:cNvSpPr/>
          <p:nvPr/>
        </p:nvSpPr>
        <p:spPr>
          <a:xfrm>
            <a:off x="1834518" y="5336954"/>
            <a:ext cx="748923"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Junio 2015</a:t>
            </a:r>
            <a:endParaRPr lang="es-CL" sz="1000" dirty="0">
              <a:solidFill>
                <a:schemeClr val="tx2"/>
              </a:solidFill>
              <a:latin typeface="Calibri"/>
            </a:endParaRPr>
          </a:p>
        </p:txBody>
      </p:sp>
      <p:pic>
        <p:nvPicPr>
          <p:cNvPr id="1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309" y="5636501"/>
            <a:ext cx="155767" cy="50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p:cNvSpPr txBox="1"/>
          <p:nvPr/>
        </p:nvSpPr>
        <p:spPr>
          <a:xfrm>
            <a:off x="1594487" y="6011694"/>
            <a:ext cx="1643874" cy="276999"/>
          </a:xfrm>
          <a:prstGeom prst="rect">
            <a:avLst/>
          </a:prstGeom>
          <a:noFill/>
        </p:spPr>
        <p:txBody>
          <a:bodyPr wrap="square" rtlCol="0">
            <a:spAutoFit/>
          </a:bodyPr>
          <a:lstStyle/>
          <a:p>
            <a:r>
              <a:rPr lang="es-CL" sz="1200" dirty="0" smtClean="0"/>
              <a:t>Inicio de estudio </a:t>
            </a:r>
            <a:endParaRPr lang="es-CL" sz="1200" dirty="0"/>
          </a:p>
        </p:txBody>
      </p:sp>
      <p:pic>
        <p:nvPicPr>
          <p:cNvPr id="1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5472" y="5628094"/>
            <a:ext cx="45719"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p:nvSpPr>
        <p:spPr>
          <a:xfrm>
            <a:off x="3243590" y="6058533"/>
            <a:ext cx="1375878" cy="461665"/>
          </a:xfrm>
          <a:prstGeom prst="rect">
            <a:avLst/>
          </a:prstGeom>
          <a:noFill/>
        </p:spPr>
        <p:txBody>
          <a:bodyPr wrap="square" rtlCol="0">
            <a:spAutoFit/>
          </a:bodyPr>
          <a:lstStyle/>
          <a:p>
            <a:r>
              <a:rPr lang="es-CL" sz="1200" dirty="0" smtClean="0"/>
              <a:t>Finalización de estudio</a:t>
            </a:r>
            <a:endParaRPr lang="es-CL" sz="1200" dirty="0"/>
          </a:p>
        </p:txBody>
      </p:sp>
      <p:pic>
        <p:nvPicPr>
          <p:cNvPr id="1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5808" y="5628094"/>
            <a:ext cx="69226"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uadroTexto 16"/>
          <p:cNvSpPr txBox="1"/>
          <p:nvPr/>
        </p:nvSpPr>
        <p:spPr>
          <a:xfrm>
            <a:off x="4715414" y="5999550"/>
            <a:ext cx="2370130" cy="461665"/>
          </a:xfrm>
          <a:prstGeom prst="rect">
            <a:avLst/>
          </a:prstGeom>
          <a:noFill/>
        </p:spPr>
        <p:txBody>
          <a:bodyPr wrap="square" rtlCol="0">
            <a:spAutoFit/>
          </a:bodyPr>
          <a:lstStyle/>
          <a:p>
            <a:r>
              <a:rPr lang="es-CL" sz="1200" dirty="0" smtClean="0"/>
              <a:t>Presentación de resultados de estudio al Consejo</a:t>
            </a:r>
            <a:endParaRPr lang="es-CL" sz="1200" dirty="0"/>
          </a:p>
        </p:txBody>
      </p:sp>
      <p:sp>
        <p:nvSpPr>
          <p:cNvPr id="18" name="CuadroTexto 17"/>
          <p:cNvSpPr txBox="1"/>
          <p:nvPr/>
        </p:nvSpPr>
        <p:spPr>
          <a:xfrm>
            <a:off x="7052532" y="5992982"/>
            <a:ext cx="1598249" cy="276999"/>
          </a:xfrm>
          <a:prstGeom prst="rect">
            <a:avLst/>
          </a:prstGeom>
          <a:noFill/>
        </p:spPr>
        <p:txBody>
          <a:bodyPr wrap="square" rtlCol="0">
            <a:spAutoFit/>
          </a:bodyPr>
          <a:lstStyle/>
          <a:p>
            <a:r>
              <a:rPr lang="es-CL" sz="1200" dirty="0" smtClean="0"/>
              <a:t>Línea base </a:t>
            </a:r>
            <a:endParaRPr lang="es-CL" sz="1200" dirty="0">
              <a:solidFill>
                <a:srgbClr val="FF0000"/>
              </a:solidFill>
            </a:endParaRPr>
          </a:p>
        </p:txBody>
      </p:sp>
      <p:sp>
        <p:nvSpPr>
          <p:cNvPr id="19" name="20 Rectángulo"/>
          <p:cNvSpPr/>
          <p:nvPr/>
        </p:nvSpPr>
        <p:spPr>
          <a:xfrm>
            <a:off x="6968527" y="5386689"/>
            <a:ext cx="1039067"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Diciembre  2016</a:t>
            </a:r>
            <a:endParaRPr lang="es-CL" sz="1000" dirty="0">
              <a:solidFill>
                <a:schemeClr val="tx2"/>
              </a:solidFill>
              <a:latin typeface="Calibri"/>
              <a:ea typeface="ＭＳ Ｐゴシック" panose="020B0600070205080204" pitchFamily="34" charset="-128"/>
              <a:cs typeface="Arial" pitchFamily="34" charset="0"/>
            </a:endParaRPr>
          </a:p>
        </p:txBody>
      </p:sp>
      <p:pic>
        <p:nvPicPr>
          <p:cNvPr id="2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0433" y="5615950"/>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611560" y="5341811"/>
            <a:ext cx="498855" cy="276999"/>
          </a:xfrm>
          <a:prstGeom prst="rect">
            <a:avLst/>
          </a:prstGeom>
          <a:noFill/>
        </p:spPr>
        <p:txBody>
          <a:bodyPr wrap="none" rtlCol="0">
            <a:spAutoFit/>
          </a:bodyPr>
          <a:lstStyle/>
          <a:p>
            <a:r>
              <a:rPr lang="es-CL" sz="1200" dirty="0" smtClean="0">
                <a:solidFill>
                  <a:schemeClr val="tx2"/>
                </a:solidFill>
              </a:rPr>
              <a:t>2014</a:t>
            </a:r>
            <a:endParaRPr lang="es-CL" sz="1200" dirty="0">
              <a:solidFill>
                <a:schemeClr val="tx2"/>
              </a:solidFill>
            </a:endParaRPr>
          </a:p>
        </p:txBody>
      </p:sp>
      <p:pic>
        <p:nvPicPr>
          <p:cNvPr id="22" name="Imagen 21"/>
          <p:cNvPicPr>
            <a:picLocks noChangeAspect="1"/>
          </p:cNvPicPr>
          <p:nvPr/>
        </p:nvPicPr>
        <p:blipFill>
          <a:blip r:embed="rId6"/>
          <a:stretch>
            <a:fillRect/>
          </a:stretch>
        </p:blipFill>
        <p:spPr>
          <a:xfrm>
            <a:off x="768655" y="5674452"/>
            <a:ext cx="121931" cy="384081"/>
          </a:xfrm>
          <a:prstGeom prst="rect">
            <a:avLst/>
          </a:prstGeom>
        </p:spPr>
      </p:pic>
      <p:sp>
        <p:nvSpPr>
          <p:cNvPr id="23" name="CuadroTexto 22"/>
          <p:cNvSpPr txBox="1"/>
          <p:nvPr/>
        </p:nvSpPr>
        <p:spPr>
          <a:xfrm>
            <a:off x="225091" y="6011694"/>
            <a:ext cx="1273450" cy="830997"/>
          </a:xfrm>
          <a:prstGeom prst="rect">
            <a:avLst/>
          </a:prstGeom>
          <a:noFill/>
        </p:spPr>
        <p:txBody>
          <a:bodyPr wrap="square" rtlCol="0">
            <a:spAutoFit/>
          </a:bodyPr>
          <a:lstStyle/>
          <a:p>
            <a:r>
              <a:rPr lang="es-CL" sz="1200" dirty="0" smtClean="0"/>
              <a:t>Convenio marco fomento de inclusión de discapacitados</a:t>
            </a:r>
            <a:endParaRPr lang="es-CL" sz="1200" dirty="0"/>
          </a:p>
        </p:txBody>
      </p:sp>
      <p:cxnSp>
        <p:nvCxnSpPr>
          <p:cNvPr id="25" name="Conector recto 24"/>
          <p:cNvCxnSpPr/>
          <p:nvPr/>
        </p:nvCxnSpPr>
        <p:spPr>
          <a:xfrm>
            <a:off x="3286371" y="3933056"/>
            <a:ext cx="285808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Conector recto 25"/>
          <p:cNvCxnSpPr/>
          <p:nvPr/>
        </p:nvCxnSpPr>
        <p:spPr>
          <a:xfrm>
            <a:off x="6022659" y="3933056"/>
            <a:ext cx="285808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Marcador de número de diapositiva 3"/>
          <p:cNvSpPr>
            <a:spLocks noGrp="1"/>
          </p:cNvSpPr>
          <p:nvPr>
            <p:ph type="sldNum" sz="quarter" idx="11"/>
          </p:nvPr>
        </p:nvSpPr>
        <p:spPr>
          <a:xfrm>
            <a:off x="6183313" y="6571100"/>
            <a:ext cx="2133600" cy="193675"/>
          </a:xfrm>
        </p:spPr>
        <p:txBody>
          <a:bodyPr/>
          <a:lstStyle/>
          <a:p>
            <a:r>
              <a:rPr lang="en-US" dirty="0" smtClean="0"/>
              <a:t>15</a:t>
            </a:r>
            <a:endParaRPr lang="en-US" dirty="0"/>
          </a:p>
        </p:txBody>
      </p:sp>
    </p:spTree>
    <p:extLst>
      <p:ext uri="{BB962C8B-B14F-4D97-AF65-F5344CB8AC3E}">
        <p14:creationId xmlns:p14="http://schemas.microsoft.com/office/powerpoint/2010/main" val="997037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2"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678454927"/>
              </p:ext>
            </p:extLst>
          </p:nvPr>
        </p:nvGraphicFramePr>
        <p:xfrm>
          <a:off x="290340" y="975814"/>
          <a:ext cx="8674147" cy="5714902"/>
        </p:xfrm>
        <a:graphic>
          <a:graphicData uri="http://schemas.openxmlformats.org/drawingml/2006/table">
            <a:tbl>
              <a:tblPr/>
              <a:tblGrid>
                <a:gridCol w="2409452"/>
                <a:gridCol w="257568"/>
                <a:gridCol w="2622752"/>
                <a:gridCol w="1079313"/>
                <a:gridCol w="2305062"/>
              </a:tblGrid>
              <a:tr h="380145">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746">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Promover y monitorear</a:t>
                      </a:r>
                      <a:r>
                        <a:rPr lang="es-CL" sz="1200" b="0" i="0" u="none" strike="noStrike" baseline="0" dirty="0" smtClean="0">
                          <a:solidFill>
                            <a:srgbClr val="000000"/>
                          </a:solidFill>
                          <a:effectLst/>
                          <a:latin typeface="+mn-lt"/>
                        </a:rPr>
                        <a:t> </a:t>
                      </a:r>
                      <a:r>
                        <a:rPr lang="es-CL" sz="1200" b="0" i="0" u="none" strike="noStrike" dirty="0" smtClean="0">
                          <a:solidFill>
                            <a:srgbClr val="000000"/>
                          </a:solidFill>
                          <a:effectLst/>
                          <a:latin typeface="+mn-lt"/>
                        </a:rPr>
                        <a:t>prácticas inclusivas </a:t>
                      </a:r>
                      <a:r>
                        <a:rPr lang="es-CL" sz="1200" b="0" i="0" u="none" strike="noStrike" baseline="0" dirty="0" smtClean="0">
                          <a:solidFill>
                            <a:srgbClr val="000000"/>
                          </a:solidFill>
                          <a:effectLst/>
                          <a:latin typeface="+mn-lt"/>
                        </a:rPr>
                        <a:t> para grupos discriminados: reclusos y ex reclusos, pueblos originarios, diversidad sexual, personas con discapacidad, tercera edad, migrantes.</a:t>
                      </a:r>
                      <a:endParaRPr lang="es-CL" sz="1200" b="0" i="0" u="none" strike="noStrike" dirty="0" smtClean="0">
                        <a:solidFill>
                          <a:srgbClr val="000000"/>
                        </a:solidFill>
                        <a:effectLst/>
                        <a:latin typeface="+mn-lt"/>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811">
                <a:tc>
                  <a:txBody>
                    <a:bodyPr/>
                    <a:lstStyle/>
                    <a:p>
                      <a:pPr algn="ctr" rtl="0" fontAlgn="ctr"/>
                      <a:r>
                        <a:rPr lang="es-CL" sz="1200" b="1" i="0" u="none" strike="noStrike">
                          <a:solidFill>
                            <a:srgbClr val="000000"/>
                          </a:solidFill>
                          <a:effectLst/>
                          <a:latin typeface="Calibri"/>
                        </a:rPr>
                        <a:t>DESCRIPCION</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gridSpan="2">
                  <a:txBody>
                    <a:bodyPr/>
                    <a:lstStyle/>
                    <a:p>
                      <a:pPr algn="ctr" rtl="0" fontAlgn="ctr"/>
                      <a:r>
                        <a:rPr lang="es-CL" sz="1200" b="1" i="0" u="none" strike="noStrike" dirty="0" smtClean="0">
                          <a:solidFill>
                            <a:srgbClr val="000000"/>
                          </a:solidFill>
                          <a:effectLst/>
                          <a:latin typeface="Calibri"/>
                        </a:rPr>
                        <a:t>RESPONSABLES</a:t>
                      </a:r>
                      <a:r>
                        <a:rPr lang="es-CL" sz="1200" b="1" i="0" u="none" strike="noStrike" baseline="0" dirty="0" smtClean="0">
                          <a:solidFill>
                            <a:srgbClr val="000000"/>
                          </a:solidFill>
                          <a:effectLst/>
                          <a:latin typeface="Calibri"/>
                        </a:rPr>
                        <a:t> Y RECURSOS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415311">
                <a:tc rowSpan="3">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panose="020B0604020202020204" pitchFamily="34" charset="0"/>
                        <a:buNone/>
                        <a:tabLst/>
                        <a:defRPr/>
                      </a:pPr>
                      <a:r>
                        <a:rPr lang="es-CL" sz="1200" b="0" i="0" u="none" strike="noStrike" dirty="0" smtClean="0">
                          <a:solidFill>
                            <a:srgbClr val="000000"/>
                          </a:solidFill>
                          <a:effectLst/>
                          <a:latin typeface="Calibri"/>
                        </a:rPr>
                        <a:t>Difundir </a:t>
                      </a:r>
                      <a:r>
                        <a:rPr lang="es-CL" sz="1200" b="0" i="0" u="none" strike="noStrike" baseline="0" dirty="0" smtClean="0">
                          <a:solidFill>
                            <a:srgbClr val="000000"/>
                          </a:solidFill>
                          <a:effectLst/>
                          <a:latin typeface="Calibri"/>
                        </a:rPr>
                        <a:t>y apoyar programas que promueven un mercado laboral inclusivo</a:t>
                      </a:r>
                      <a:endParaRPr lang="es-CL" sz="1200" b="0" i="0" u="none" strike="noStrike" dirty="0" smtClean="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marL="0" marR="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es-CL" sz="1200" b="0" i="0" u="none" strike="noStrike" dirty="0" smtClean="0">
                          <a:solidFill>
                            <a:srgbClr val="000000"/>
                          </a:solidFill>
                          <a:effectLst/>
                          <a:latin typeface="+mn-lt"/>
                        </a:rPr>
                        <a:t>Aumentar el número de empresas con prácticas  explícitas de inclusión</a:t>
                      </a: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marL="0" marR="0" indent="0" algn="l" defTabSz="457200" rtl="0" eaLnBrk="1" fontAlgn="b"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hMerge="1">
                  <a:txBody>
                    <a:bodyPr/>
                    <a:lstStyle/>
                    <a:p>
                      <a:endParaRPr lang="es-CL"/>
                    </a:p>
                  </a:txBody>
                  <a:tcPr/>
                </a:tc>
                <a:tc gridSpan="2">
                  <a:txBody>
                    <a:bodyPr/>
                    <a:lstStyle/>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dirty="0" smtClean="0">
                          <a:solidFill>
                            <a:schemeClr val="tx1"/>
                          </a:solidFill>
                          <a:effectLst/>
                          <a:latin typeface="+mn-lt"/>
                        </a:rPr>
                        <a:t>Ministerio del Trabajo: fondo de capacitación</a:t>
                      </a:r>
                    </a:p>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L" sz="1200" b="0" i="0" u="none" strike="noStrike" baseline="0" dirty="0" smtClean="0">
                          <a:solidFill>
                            <a:schemeClr val="tx1"/>
                          </a:solidFill>
                          <a:effectLst/>
                          <a:latin typeface="+mn-lt"/>
                        </a:rPr>
                        <a:t>Ministerio de Desarrollo  Social: </a:t>
                      </a:r>
                      <a:r>
                        <a:rPr lang="es-CL" sz="1200" b="0" i="0" u="none" strike="noStrike" dirty="0" smtClean="0">
                          <a:solidFill>
                            <a:schemeClr val="tx1"/>
                          </a:solidFill>
                          <a:effectLst/>
                          <a:latin typeface="+mn-lt"/>
                        </a:rPr>
                        <a:t>Apoyo al seguimiento</a:t>
                      </a:r>
                      <a:r>
                        <a:rPr lang="es-CL" sz="1200" b="0" i="0" u="none" strike="noStrike" baseline="0" dirty="0" smtClean="0">
                          <a:solidFill>
                            <a:schemeClr val="tx1"/>
                          </a:solidFill>
                          <a:effectLst/>
                          <a:latin typeface="+mn-lt"/>
                        </a:rPr>
                        <a:t> y sistematización de los aprendizajes</a:t>
                      </a:r>
                      <a:endParaRPr lang="es-CL" sz="1200" b="0" i="0" u="none" strike="noStrike" dirty="0" smtClean="0">
                        <a:solidFill>
                          <a:schemeClr val="tx1"/>
                        </a:solidFill>
                        <a:effectLst/>
                        <a:latin typeface="+mn-lt"/>
                      </a:endParaRPr>
                    </a:p>
                    <a:p>
                      <a:pPr marL="171450" marR="0" indent="-171450" algn="just"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s-CL" sz="1200" b="0" i="0" u="none" strike="noStrike" baseline="0" dirty="0" smtClean="0">
                        <a:solidFill>
                          <a:schemeClr val="tx1"/>
                        </a:solidFill>
                        <a:effectLst/>
                        <a:latin typeface="+mn-lt"/>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8699">
                <a:tc vMerge="1">
                  <a:txBody>
                    <a:bodyPr/>
                    <a:lstStyle/>
                    <a:p>
                      <a:endParaRPr lang="es-CL"/>
                    </a:p>
                  </a:txBody>
                  <a:tcPr/>
                </a:tc>
                <a:tc gridSpan="2" vMerge="1">
                  <a:txBody>
                    <a:bodyPr/>
                    <a:lstStyle/>
                    <a:p>
                      <a:endParaRPr lang="es-CL"/>
                    </a:p>
                  </a:txBody>
                  <a:tcPr/>
                </a:tc>
                <a:tc hMerge="1" vMerge="1">
                  <a:txBody>
                    <a:bodyPr/>
                    <a:lstStyle/>
                    <a:p>
                      <a:endParaRPr lang="es-CL"/>
                    </a:p>
                  </a:txBody>
                  <a:tcPr/>
                </a:tc>
                <a:tc rowSpan="2" gridSpan="2">
                  <a:txBody>
                    <a:bodyPr/>
                    <a:lstStyle/>
                    <a:p>
                      <a:pPr marL="171450" indent="-171450" algn="l" fontAlgn="b">
                        <a:buFont typeface="Arial" pitchFamily="34" charset="0"/>
                        <a:buChar char="•"/>
                      </a:pPr>
                      <a:r>
                        <a:rPr lang="es-CL" sz="1200" b="0" i="0" u="none" strike="noStrike" dirty="0" smtClean="0">
                          <a:solidFill>
                            <a:srgbClr val="000000"/>
                          </a:solidFill>
                          <a:effectLst/>
                          <a:latin typeface="Calibri"/>
                        </a:rPr>
                        <a:t>Acción: coordinación Programa +Diversidad;</a:t>
                      </a:r>
                      <a:r>
                        <a:rPr lang="es-CL" sz="1200" b="0" i="0" u="none" strike="noStrike" baseline="0" dirty="0" smtClean="0">
                          <a:solidFill>
                            <a:srgbClr val="000000"/>
                          </a:solidFill>
                          <a:effectLst/>
                          <a:latin typeface="Calibri"/>
                        </a:rPr>
                        <a:t> </a:t>
                      </a:r>
                      <a:r>
                        <a:rPr lang="es-CL" sz="1200" b="0" i="0" u="none" strike="noStrike" dirty="0" smtClean="0">
                          <a:solidFill>
                            <a:srgbClr val="000000"/>
                          </a:solidFill>
                          <a:effectLst/>
                          <a:latin typeface="Calibri"/>
                        </a:rPr>
                        <a:t>Aporte de $20</a:t>
                      </a:r>
                      <a:r>
                        <a:rPr lang="es-CL" sz="1200" b="0" i="0" u="none" strike="noStrike" baseline="0" dirty="0" smtClean="0">
                          <a:solidFill>
                            <a:srgbClr val="000000"/>
                          </a:solidFill>
                          <a:effectLst/>
                          <a:latin typeface="Calibri"/>
                        </a:rPr>
                        <a:t> millones para desarrollo de herramientas para empresas y estudios.</a:t>
                      </a:r>
                      <a:endParaRPr lang="es-CL" sz="1200" b="0" i="0" u="none" strike="noStrike" dirty="0">
                        <a:solidFill>
                          <a:srgbClr val="000000"/>
                        </a:solidFill>
                        <a:effectLst/>
                        <a:latin typeface="Calibri"/>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marL="171450" indent="-171450" algn="l" fontAlgn="b">
                        <a:buFont typeface="Arial" pitchFamily="34" charset="0"/>
                        <a:buChar char="•"/>
                      </a:pPr>
                      <a:endParaRPr lang="es-CL" sz="1200" b="0" i="0" u="none" strike="noStrike" dirty="0">
                        <a:solidFill>
                          <a:srgbClr val="000000"/>
                        </a:solidFill>
                        <a:effectLst/>
                        <a:latin typeface="Calibri"/>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626">
                <a:tc vMerge="1">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dirty="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s-CL"/>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vMerge="1">
                  <a:txBody>
                    <a:bodyPr/>
                    <a:lstStyle/>
                    <a:p>
                      <a:endParaRPr lang="es-CL"/>
                    </a:p>
                  </a:txBody>
                  <a:tcPr/>
                </a:tc>
                <a:tc hMerge="1" vMerge="1">
                  <a:txBody>
                    <a:bodyPr/>
                    <a:lstStyle/>
                    <a:p>
                      <a:endParaRPr lang="es-CL"/>
                    </a:p>
                  </a:txBody>
                  <a:tcPr/>
                </a:tc>
              </a:tr>
              <a:tr h="262439">
                <a:tc gridSpan="5">
                  <a:txBody>
                    <a:bodyPr/>
                    <a:lstStyle/>
                    <a:p>
                      <a:pPr algn="ctr" rtl="0" fontAlgn="ctr"/>
                      <a:r>
                        <a:rPr lang="es-CL" sz="1000" b="1" i="0" u="none" strike="noStrike" dirty="0">
                          <a:solidFill>
                            <a:srgbClr val="000000"/>
                          </a:solidFill>
                          <a:effectLst/>
                          <a:latin typeface="Calibri"/>
                        </a:rPr>
                        <a:t>CARTA GANTT</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algn="ctr" rtl="0" fontAlgn="ctr"/>
                      <a:endParaRPr lang="es-CL" sz="9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46519">
                <a:tc gridSpan="2">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gridSpan="2">
                  <a:txBody>
                    <a:bodyPr/>
                    <a:lstStyle/>
                    <a:p>
                      <a:pPr algn="l" rtl="0" fontAlgn="b"/>
                      <a:r>
                        <a:rPr lang="es-CL" sz="700" b="0" i="0" u="none" strike="noStrike">
                          <a:solidFill>
                            <a:srgbClr val="000000"/>
                          </a:solidFill>
                          <a:effectLst/>
                          <a:latin typeface="Calibri"/>
                        </a:rPr>
                        <a:t> </a:t>
                      </a:r>
                    </a:p>
                  </a:txBody>
                  <a:tcPr marL="7033" marR="7033" marT="7033"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6519">
                <a:tc gridSpan="2">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gridSpan="2">
                  <a:txBody>
                    <a:bodyPr/>
                    <a:lstStyle/>
                    <a:p>
                      <a:pPr algn="l" rtl="0" fontAlgn="b"/>
                      <a:endParaRPr lang="es-CL" sz="700" b="0" i="0" u="none" strike="noStrike">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a:txBody>
                    <a:bodyPr/>
                    <a:lstStyle/>
                    <a:p>
                      <a:pPr algn="l" rtl="0" fontAlgn="b"/>
                      <a:endParaRPr lang="es-CL" sz="700" b="0" i="0" u="none" strike="noStrike">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r>
              <a:tr h="173897">
                <a:tc gridSpan="2">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r>
              <a:tr h="1012463">
                <a:tc gridSpan="2">
                  <a:txBody>
                    <a:bodyPr/>
                    <a:lstStyle/>
                    <a:p>
                      <a:pPr algn="l" fontAlgn="b"/>
                      <a:r>
                        <a:rPr lang="es-CL" sz="800" b="0" i="0" u="none" strike="noStrike" dirty="0">
                          <a:solidFill>
                            <a:srgbClr val="000000"/>
                          </a:solidFill>
                          <a:effectLst/>
                          <a:latin typeface="Calibri"/>
                        </a:rPr>
                        <a:t> </a:t>
                      </a:r>
                      <a:endParaRPr lang="es-CL" sz="800" b="0" i="0" u="none" strike="noStrike" dirty="0" smtClean="0">
                        <a:solidFill>
                          <a:srgbClr val="000000"/>
                        </a:solidFill>
                        <a:effectLst/>
                        <a:latin typeface="Calibri"/>
                      </a:endParaRPr>
                    </a:p>
                    <a:p>
                      <a:pPr algn="l" fontAlgn="b"/>
                      <a:endParaRPr lang="es-CL" sz="800" b="0" i="0" u="none" strike="noStrike" dirty="0">
                        <a:solidFill>
                          <a:srgbClr val="000000"/>
                        </a:solidFill>
                        <a:effectLst/>
                        <a:latin typeface="Calibri"/>
                      </a:endParaRPr>
                    </a:p>
                  </a:txBody>
                  <a:tcPr marL="7033" marR="7033" marT="70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l" rtl="0" fontAlgn="b"/>
                      <a:r>
                        <a:rPr lang="es-CL" sz="700" b="0" i="0" u="none" strike="noStrike" dirty="0">
                          <a:solidFill>
                            <a:srgbClr val="000000"/>
                          </a:solidFill>
                          <a:effectLst/>
                          <a:latin typeface="Calibri"/>
                        </a:rPr>
                        <a:t> </a:t>
                      </a:r>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smtClean="0">
                        <a:solidFill>
                          <a:srgbClr val="000000"/>
                        </a:solidFill>
                        <a:effectLst/>
                        <a:latin typeface="Calibri"/>
                      </a:endParaRPr>
                    </a:p>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23921" y="5445224"/>
            <a:ext cx="8316271" cy="31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0 Rectángulo"/>
          <p:cNvSpPr/>
          <p:nvPr/>
        </p:nvSpPr>
        <p:spPr>
          <a:xfrm>
            <a:off x="3809243" y="5376101"/>
            <a:ext cx="3389628" cy="246221"/>
          </a:xfrm>
          <a:prstGeom prst="rect">
            <a:avLst/>
          </a:prstGeom>
        </p:spPr>
        <p:txBody>
          <a:bodyPr wrap="squar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Abril - </a:t>
            </a:r>
            <a:r>
              <a:rPr lang="es-CL" sz="1000" dirty="0">
                <a:solidFill>
                  <a:srgbClr val="002060"/>
                </a:solidFill>
                <a:latin typeface="Calibri"/>
                <a:ea typeface="ＭＳ Ｐゴシック" panose="020B0600070205080204" pitchFamily="34" charset="-128"/>
                <a:cs typeface="Arial" pitchFamily="34" charset="0"/>
              </a:rPr>
              <a:t>N</a:t>
            </a:r>
            <a:r>
              <a:rPr lang="es-CL" sz="1000" dirty="0" smtClean="0">
                <a:solidFill>
                  <a:srgbClr val="002060"/>
                </a:solidFill>
                <a:latin typeface="Calibri"/>
                <a:ea typeface="ＭＳ Ｐゴシック" panose="020B0600070205080204" pitchFamily="34" charset="-128"/>
                <a:cs typeface="Arial" pitchFamily="34" charset="0"/>
              </a:rPr>
              <a:t>oviembre2015</a:t>
            </a:r>
            <a:endParaRPr lang="es-CL" sz="1000" dirty="0">
              <a:solidFill>
                <a:srgbClr val="000000"/>
              </a:solidFill>
              <a:latin typeface="Calibri"/>
              <a:ea typeface="+mn-ea"/>
            </a:endParaRPr>
          </a:p>
        </p:txBody>
      </p:sp>
      <p:pic>
        <p:nvPicPr>
          <p:cNvPr id="1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648" y="5568421"/>
            <a:ext cx="137857"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3544" y="5601643"/>
            <a:ext cx="139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8842" y="5620265"/>
            <a:ext cx="139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38 Rectángulo"/>
          <p:cNvSpPr/>
          <p:nvPr/>
        </p:nvSpPr>
        <p:spPr>
          <a:xfrm>
            <a:off x="1403648" y="5313092"/>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sp>
        <p:nvSpPr>
          <p:cNvPr id="5" name="CuadroTexto 4"/>
          <p:cNvSpPr txBox="1"/>
          <p:nvPr/>
        </p:nvSpPr>
        <p:spPr>
          <a:xfrm>
            <a:off x="7307496" y="6004440"/>
            <a:ext cx="899307" cy="415498"/>
          </a:xfrm>
          <a:prstGeom prst="rect">
            <a:avLst/>
          </a:prstGeom>
          <a:noFill/>
        </p:spPr>
        <p:txBody>
          <a:bodyPr wrap="square" rtlCol="0">
            <a:spAutoFit/>
          </a:bodyPr>
          <a:lstStyle/>
          <a:p>
            <a:r>
              <a:rPr lang="es-CL" sz="1050" dirty="0" smtClean="0"/>
              <a:t>Difusión de avances</a:t>
            </a:r>
            <a:endParaRPr lang="es-CL" sz="1050" dirty="0"/>
          </a:p>
        </p:txBody>
      </p:sp>
      <p:sp>
        <p:nvSpPr>
          <p:cNvPr id="6" name="CuadroTexto 5"/>
          <p:cNvSpPr txBox="1"/>
          <p:nvPr/>
        </p:nvSpPr>
        <p:spPr>
          <a:xfrm>
            <a:off x="3742262" y="5907598"/>
            <a:ext cx="1679587" cy="553998"/>
          </a:xfrm>
          <a:prstGeom prst="rect">
            <a:avLst/>
          </a:prstGeom>
          <a:noFill/>
        </p:spPr>
        <p:txBody>
          <a:bodyPr wrap="square" rtlCol="0">
            <a:spAutoFit/>
          </a:bodyPr>
          <a:lstStyle/>
          <a:p>
            <a:r>
              <a:rPr lang="es-CL" sz="1050" dirty="0" smtClean="0"/>
              <a:t>Monitoreo y apoyo a prácticas inclusivas</a:t>
            </a:r>
            <a:endParaRPr lang="es-CL" sz="1050" dirty="0"/>
          </a:p>
          <a:p>
            <a:endParaRPr lang="es-CL" sz="900" dirty="0"/>
          </a:p>
        </p:txBody>
      </p:sp>
      <p:sp>
        <p:nvSpPr>
          <p:cNvPr id="8" name="Rectángulo 7"/>
          <p:cNvSpPr/>
          <p:nvPr/>
        </p:nvSpPr>
        <p:spPr>
          <a:xfrm>
            <a:off x="1193598" y="5842857"/>
            <a:ext cx="1433813" cy="738664"/>
          </a:xfrm>
          <a:prstGeom prst="rect">
            <a:avLst/>
          </a:prstGeom>
        </p:spPr>
        <p:txBody>
          <a:bodyPr wrap="square">
            <a:spAutoFit/>
          </a:bodyPr>
          <a:lstStyle/>
          <a:p>
            <a:pPr algn="ctr"/>
            <a:r>
              <a:rPr lang="es-CL" sz="1050" dirty="0" smtClean="0"/>
              <a:t>Estudio de percepción ciudadana sobre discriminación en el mercado del trabajo</a:t>
            </a:r>
            <a:endParaRPr lang="es-CL" sz="1050" dirty="0"/>
          </a:p>
        </p:txBody>
      </p:sp>
      <p:sp>
        <p:nvSpPr>
          <p:cNvPr id="36" name="20 Rectángulo"/>
          <p:cNvSpPr/>
          <p:nvPr/>
        </p:nvSpPr>
        <p:spPr>
          <a:xfrm>
            <a:off x="7273435" y="5375675"/>
            <a:ext cx="101021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2015</a:t>
            </a:r>
            <a:endParaRPr lang="es-CL" sz="1000" dirty="0">
              <a:solidFill>
                <a:srgbClr val="002060"/>
              </a:solidFill>
              <a:latin typeface="Calibri"/>
              <a:ea typeface="ＭＳ Ｐゴシック" panose="020B0600070205080204" pitchFamily="34" charset="-128"/>
              <a:cs typeface="Arial" pitchFamily="34" charset="0"/>
            </a:endParaRPr>
          </a:p>
        </p:txBody>
      </p:sp>
    </p:spTree>
    <p:extLst>
      <p:ext uri="{BB962C8B-B14F-4D97-AF65-F5344CB8AC3E}">
        <p14:creationId xmlns:p14="http://schemas.microsoft.com/office/powerpoint/2010/main" val="2861083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1703212956"/>
              </p:ext>
            </p:extLst>
          </p:nvPr>
        </p:nvGraphicFramePr>
        <p:xfrm>
          <a:off x="179512" y="1058820"/>
          <a:ext cx="8784977" cy="4592520"/>
        </p:xfrm>
        <a:graphic>
          <a:graphicData uri="http://schemas.openxmlformats.org/drawingml/2006/table">
            <a:tbl>
              <a:tblPr/>
              <a:tblGrid>
                <a:gridCol w="3149559"/>
                <a:gridCol w="2817709"/>
                <a:gridCol w="2817709"/>
              </a:tblGrid>
              <a:tr h="367226">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786">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tx1"/>
                          </a:solidFill>
                          <a:effectLst/>
                          <a:latin typeface="Calibri"/>
                        </a:rPr>
                        <a:t>NOMBRE DE LA </a:t>
                      </a:r>
                      <a:r>
                        <a:rPr lang="es-CL" sz="1200" b="1" i="0" u="none" strike="noStrike" dirty="0" smtClean="0">
                          <a:solidFill>
                            <a:schemeClr val="tx1"/>
                          </a:solidFill>
                          <a:effectLst/>
                          <a:latin typeface="Calibri"/>
                        </a:rPr>
                        <a:t>MEDIDA: </a:t>
                      </a:r>
                      <a:r>
                        <a:rPr lang="es-CL" sz="1200" b="0" i="0" u="none" strike="noStrike" dirty="0" smtClean="0">
                          <a:solidFill>
                            <a:schemeClr val="tx1"/>
                          </a:solidFill>
                          <a:effectLst/>
                          <a:latin typeface="Calibri"/>
                        </a:rPr>
                        <a:t>Elaboración de la</a:t>
                      </a:r>
                      <a:r>
                        <a:rPr lang="es-CL" sz="1200" b="0" i="0" u="none" strike="noStrike" baseline="0" dirty="0" smtClean="0">
                          <a:solidFill>
                            <a:schemeClr val="tx1"/>
                          </a:solidFill>
                          <a:effectLst/>
                          <a:latin typeface="Calibri"/>
                        </a:rPr>
                        <a:t> política nacional de responsabilidad social </a:t>
                      </a: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176">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788456">
                <a:tc>
                  <a:txBody>
                    <a:bodyPr/>
                    <a:lstStyle/>
                    <a:p>
                      <a:pPr marL="0" indent="0" algn="just" rtl="0" fontAlgn="ctr">
                        <a:buFont typeface="Arial" panose="020B0604020202020204" pitchFamily="34" charset="0"/>
                        <a:buNone/>
                      </a:pPr>
                      <a:r>
                        <a:rPr lang="es-CL" sz="1200" b="0" i="0" u="none" strike="noStrike" baseline="0" dirty="0" smtClean="0">
                          <a:solidFill>
                            <a:srgbClr val="000000"/>
                          </a:solidFill>
                          <a:effectLst/>
                          <a:latin typeface="+mn-lt"/>
                        </a:rPr>
                        <a:t>Diseño de una política pública de responsabilidad social para el desarrollo sostenible que oriente la incorporación de criterios de responsabilidad social tanto por el sector público como privado para así lograr que el objetivo de la expansión de los mercados sea consistente con el progreso del bienestar social y económico de nuestro país.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0" indent="0" algn="l" rtl="0" fontAlgn="ctr">
                        <a:buFont typeface="Arial" panose="020B0604020202020204" pitchFamily="34" charset="0"/>
                        <a:buNone/>
                      </a:pPr>
                      <a:r>
                        <a:rPr lang="es-CL" sz="1200" b="0" i="0" u="none" strike="noStrike" dirty="0" smtClean="0">
                          <a:solidFill>
                            <a:srgbClr val="000000"/>
                          </a:solidFill>
                          <a:effectLst/>
                          <a:latin typeface="Calibri"/>
                        </a:rPr>
                        <a:t>Lanzamiento d</a:t>
                      </a:r>
                      <a:r>
                        <a:rPr lang="es-CL" sz="1200" b="0" i="0" u="none" strike="noStrike" baseline="0" dirty="0" smtClean="0">
                          <a:solidFill>
                            <a:srgbClr val="000000"/>
                          </a:solidFill>
                          <a:effectLst/>
                          <a:latin typeface="Calibri"/>
                        </a:rPr>
                        <a:t>e una política nacional en materia de responsabilidad social </a:t>
                      </a: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s-CL" sz="1200" b="0" i="0" u="none" strike="noStrike" dirty="0" smtClean="0">
                          <a:solidFill>
                            <a:srgbClr val="000000"/>
                          </a:solidFill>
                          <a:effectLst/>
                          <a:latin typeface="Calibri"/>
                        </a:rPr>
                        <a:t>Consejo</a:t>
                      </a:r>
                      <a:r>
                        <a:rPr lang="es-CL" sz="1200" b="0" i="0" u="none" strike="noStrike" baseline="0" dirty="0" smtClean="0">
                          <a:solidFill>
                            <a:srgbClr val="000000"/>
                          </a:solidFill>
                          <a:effectLst/>
                          <a:latin typeface="Calibri"/>
                        </a:rPr>
                        <a:t> de Responsabilidad Social </a:t>
                      </a: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2035">
                <a:tc>
                  <a:txBody>
                    <a:bodyPr/>
                    <a:lstStyle/>
                    <a:p>
                      <a:pPr marL="171450" indent="-171450" algn="just" rtl="0" fontAlgn="ctr">
                        <a:buFont typeface="Arial" panose="020B0604020202020204" pitchFamily="34" charset="0"/>
                        <a:buChar char="•"/>
                      </a:pP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indent="0" algn="l" rtl="0" fontAlgn="ctr">
                        <a:buFontTx/>
                        <a:buNone/>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6816">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34824">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0">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112557">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23635" y="4381795"/>
            <a:ext cx="8039221" cy="30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0 Rectángulo"/>
          <p:cNvSpPr/>
          <p:nvPr/>
        </p:nvSpPr>
        <p:spPr>
          <a:xfrm>
            <a:off x="3485418" y="4249015"/>
            <a:ext cx="920573"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Mayo  2015</a:t>
            </a:r>
            <a:endParaRPr lang="es-CL" sz="1200" dirty="0">
              <a:solidFill>
                <a:schemeClr val="tx2"/>
              </a:solidFill>
              <a:latin typeface="Calibri"/>
            </a:endParaRPr>
          </a:p>
        </p:txBody>
      </p:sp>
      <p:sp>
        <p:nvSpPr>
          <p:cNvPr id="11" name="38 Rectángulo"/>
          <p:cNvSpPr/>
          <p:nvPr/>
        </p:nvSpPr>
        <p:spPr>
          <a:xfrm>
            <a:off x="1106798" y="4271923"/>
            <a:ext cx="862737"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Abril  2015</a:t>
            </a:r>
            <a:endParaRPr lang="es-CL" sz="1200" dirty="0">
              <a:solidFill>
                <a:schemeClr val="tx2"/>
              </a:solidFill>
              <a:latin typeface="Calibri"/>
            </a:endParaRPr>
          </a:p>
        </p:txBody>
      </p:sp>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374" y="4483784"/>
            <a:ext cx="155767" cy="50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p:cNvSpPr txBox="1"/>
          <p:nvPr/>
        </p:nvSpPr>
        <p:spPr>
          <a:xfrm>
            <a:off x="991168" y="4914622"/>
            <a:ext cx="1432933" cy="461665"/>
          </a:xfrm>
          <a:prstGeom prst="rect">
            <a:avLst/>
          </a:prstGeom>
          <a:noFill/>
        </p:spPr>
        <p:txBody>
          <a:bodyPr wrap="square" rtlCol="0">
            <a:spAutoFit/>
          </a:bodyPr>
          <a:lstStyle/>
          <a:p>
            <a:r>
              <a:rPr lang="es-CL" sz="1200" dirty="0" smtClean="0"/>
              <a:t> Diseño de la política nacional</a:t>
            </a:r>
            <a:endParaRPr lang="es-CL" sz="1200" dirty="0"/>
          </a:p>
        </p:txBody>
      </p:sp>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433" y="4495236"/>
            <a:ext cx="47814"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20 Rectángulo"/>
          <p:cNvSpPr/>
          <p:nvPr/>
        </p:nvSpPr>
        <p:spPr>
          <a:xfrm>
            <a:off x="5537528" y="4218237"/>
            <a:ext cx="896399" cy="276999"/>
          </a:xfrm>
          <a:prstGeom prst="rect">
            <a:avLst/>
          </a:prstGeom>
        </p:spPr>
        <p:txBody>
          <a:bodyPr wrap="none">
            <a:spAutoFit/>
          </a:bodyPr>
          <a:lstStyle/>
          <a:p>
            <a:pPr fontAlgn="auto">
              <a:spcBef>
                <a:spcPts val="0"/>
              </a:spcBef>
              <a:spcAft>
                <a:spcPts val="0"/>
              </a:spcAft>
            </a:pPr>
            <a:r>
              <a:rPr lang="es-CL" sz="1200" dirty="0" smtClean="0">
                <a:solidFill>
                  <a:schemeClr val="tx2"/>
                </a:solidFill>
                <a:latin typeface="Calibri"/>
                <a:ea typeface="ＭＳ Ｐゴシック" panose="020B0600070205080204" pitchFamily="34" charset="-128"/>
                <a:cs typeface="Arial" pitchFamily="34" charset="0"/>
              </a:rPr>
              <a:t>Junio  2015</a:t>
            </a:r>
            <a:endParaRPr lang="es-CL" sz="1200" dirty="0">
              <a:solidFill>
                <a:schemeClr val="tx2"/>
              </a:solidFill>
              <a:latin typeface="Calibri"/>
              <a:ea typeface="ＭＳ Ｐゴシック" panose="020B0600070205080204" pitchFamily="34" charset="-128"/>
              <a:cs typeface="Arial" pitchFamily="34" charset="0"/>
            </a:endParaRPr>
          </a:p>
        </p:txBody>
      </p:sp>
      <p:pic>
        <p:nvPicPr>
          <p:cNvPr id="2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789" y="4490681"/>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p:cNvSpPr txBox="1"/>
          <p:nvPr/>
        </p:nvSpPr>
        <p:spPr>
          <a:xfrm>
            <a:off x="723635" y="5006956"/>
            <a:ext cx="219932" cy="276999"/>
          </a:xfrm>
          <a:prstGeom prst="rect">
            <a:avLst/>
          </a:prstGeom>
          <a:noFill/>
        </p:spPr>
        <p:txBody>
          <a:bodyPr wrap="none" rtlCol="0">
            <a:spAutoFit/>
          </a:bodyPr>
          <a:lstStyle/>
          <a:p>
            <a:r>
              <a:rPr lang="es-CL" sz="1200" dirty="0" smtClean="0"/>
              <a:t> </a:t>
            </a:r>
            <a:endParaRPr lang="es-CL" sz="1200" dirty="0"/>
          </a:p>
        </p:txBody>
      </p:sp>
      <p:sp>
        <p:nvSpPr>
          <p:cNvPr id="4" name="CuadroTexto 3"/>
          <p:cNvSpPr txBox="1"/>
          <p:nvPr/>
        </p:nvSpPr>
        <p:spPr>
          <a:xfrm>
            <a:off x="3131840" y="4869160"/>
            <a:ext cx="1862678" cy="461665"/>
          </a:xfrm>
          <a:prstGeom prst="rect">
            <a:avLst/>
          </a:prstGeom>
          <a:noFill/>
        </p:spPr>
        <p:txBody>
          <a:bodyPr wrap="square" rtlCol="0">
            <a:spAutoFit/>
          </a:bodyPr>
          <a:lstStyle/>
          <a:p>
            <a:r>
              <a:rPr lang="es-CL" sz="1200" dirty="0" smtClean="0"/>
              <a:t>Presentación al Consejo de Responsabilidad Social </a:t>
            </a:r>
            <a:endParaRPr lang="es-CL" sz="1200" dirty="0"/>
          </a:p>
        </p:txBody>
      </p:sp>
      <p:sp>
        <p:nvSpPr>
          <p:cNvPr id="10" name="CuadroTexto 9"/>
          <p:cNvSpPr txBox="1"/>
          <p:nvPr/>
        </p:nvSpPr>
        <p:spPr>
          <a:xfrm>
            <a:off x="5331253" y="4869160"/>
            <a:ext cx="1923604" cy="276999"/>
          </a:xfrm>
          <a:prstGeom prst="rect">
            <a:avLst/>
          </a:prstGeom>
          <a:noFill/>
        </p:spPr>
        <p:txBody>
          <a:bodyPr wrap="none" rtlCol="0">
            <a:spAutoFit/>
          </a:bodyPr>
          <a:lstStyle/>
          <a:p>
            <a:r>
              <a:rPr lang="es-CL" sz="1200" dirty="0" smtClean="0"/>
              <a:t>Lanzamiento de la política  </a:t>
            </a:r>
            <a:endParaRPr lang="es-CL" sz="1200" dirty="0"/>
          </a:p>
        </p:txBody>
      </p:sp>
      <p:sp>
        <p:nvSpPr>
          <p:cNvPr id="15" name="CuadroTexto 14"/>
          <p:cNvSpPr txBox="1"/>
          <p:nvPr/>
        </p:nvSpPr>
        <p:spPr>
          <a:xfrm>
            <a:off x="7483832" y="4271923"/>
            <a:ext cx="816249" cy="276999"/>
          </a:xfrm>
          <a:prstGeom prst="rect">
            <a:avLst/>
          </a:prstGeom>
          <a:noFill/>
        </p:spPr>
        <p:txBody>
          <a:bodyPr wrap="none" rtlCol="0">
            <a:spAutoFit/>
          </a:bodyPr>
          <a:lstStyle/>
          <a:p>
            <a:r>
              <a:rPr lang="es-CL" sz="1200" dirty="0" smtClean="0">
                <a:solidFill>
                  <a:srgbClr val="002060"/>
                </a:solidFill>
              </a:rPr>
              <a:t>Julio 2015</a:t>
            </a:r>
            <a:endParaRPr lang="es-CL" sz="1200" dirty="0">
              <a:solidFill>
                <a:srgbClr val="002060"/>
              </a:solidFill>
            </a:endParaRPr>
          </a:p>
        </p:txBody>
      </p:sp>
      <p:pic>
        <p:nvPicPr>
          <p:cNvPr id="16" name="Imagen 15"/>
          <p:cNvPicPr>
            <a:picLocks noChangeAspect="1"/>
          </p:cNvPicPr>
          <p:nvPr/>
        </p:nvPicPr>
        <p:blipFill>
          <a:blip r:embed="rId5"/>
          <a:stretch>
            <a:fillRect/>
          </a:stretch>
        </p:blipFill>
        <p:spPr>
          <a:xfrm>
            <a:off x="7834039" y="4489301"/>
            <a:ext cx="115834" cy="384081"/>
          </a:xfrm>
          <a:prstGeom prst="rect">
            <a:avLst/>
          </a:prstGeom>
        </p:spPr>
      </p:pic>
      <p:sp>
        <p:nvSpPr>
          <p:cNvPr id="17" name="CuadroTexto 16"/>
          <p:cNvSpPr txBox="1"/>
          <p:nvPr/>
        </p:nvSpPr>
        <p:spPr>
          <a:xfrm>
            <a:off x="7254857" y="4825961"/>
            <a:ext cx="1707840" cy="369332"/>
          </a:xfrm>
          <a:prstGeom prst="rect">
            <a:avLst/>
          </a:prstGeom>
          <a:noFill/>
        </p:spPr>
        <p:txBody>
          <a:bodyPr wrap="none" rtlCol="0">
            <a:spAutoFit/>
          </a:bodyPr>
          <a:lstStyle/>
          <a:p>
            <a:r>
              <a:rPr lang="es-CL" sz="1200" dirty="0" smtClean="0"/>
              <a:t> Difusión y Seguimiento</a:t>
            </a:r>
            <a:r>
              <a:rPr lang="es-CL" dirty="0" smtClean="0"/>
              <a:t> </a:t>
            </a:r>
            <a:endParaRPr lang="es-CL" dirty="0"/>
          </a:p>
        </p:txBody>
      </p:sp>
      <p:sp>
        <p:nvSpPr>
          <p:cNvPr id="21" name="Marcador de número de diapositiva 3"/>
          <p:cNvSpPr>
            <a:spLocks noGrp="1"/>
          </p:cNvSpPr>
          <p:nvPr>
            <p:ph type="sldNum" sz="quarter" idx="11"/>
          </p:nvPr>
        </p:nvSpPr>
        <p:spPr>
          <a:xfrm>
            <a:off x="6183313" y="6527800"/>
            <a:ext cx="2133600" cy="193675"/>
          </a:xfrm>
        </p:spPr>
        <p:txBody>
          <a:bodyPr/>
          <a:lstStyle/>
          <a:p>
            <a:r>
              <a:rPr lang="en-US" dirty="0" smtClean="0"/>
              <a:t>17</a:t>
            </a:r>
            <a:endParaRPr lang="en-US" dirty="0"/>
          </a:p>
        </p:txBody>
      </p:sp>
    </p:spTree>
    <p:extLst>
      <p:ext uri="{BB962C8B-B14F-4D97-AF65-F5344CB8AC3E}">
        <p14:creationId xmlns:p14="http://schemas.microsoft.com/office/powerpoint/2010/main" val="196795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068767674"/>
              </p:ext>
            </p:extLst>
          </p:nvPr>
        </p:nvGraphicFramePr>
        <p:xfrm>
          <a:off x="179512" y="1058820"/>
          <a:ext cx="8784977" cy="5034476"/>
        </p:xfrm>
        <a:graphic>
          <a:graphicData uri="http://schemas.openxmlformats.org/drawingml/2006/table">
            <a:tbl>
              <a:tblPr/>
              <a:tblGrid>
                <a:gridCol w="3149559"/>
                <a:gridCol w="2817709"/>
                <a:gridCol w="2817709"/>
              </a:tblGrid>
              <a:tr h="367226">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786">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Elaboración</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directrices de prácticas empresariales responsables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176">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788456">
                <a:tc>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Calibri"/>
                        </a:rPr>
                        <a:t>Las </a:t>
                      </a:r>
                      <a:r>
                        <a:rPr lang="es-CL" sz="1200" b="0" i="0" u="none" strike="noStrike" dirty="0">
                          <a:solidFill>
                            <a:srgbClr val="000000"/>
                          </a:solidFill>
                          <a:effectLst/>
                          <a:latin typeface="Calibri"/>
                        </a:rPr>
                        <a:t>directrices se elaborarán sobre la base de los instrumentos normativos y orientaciones y retroalimentación de los miembros del Consejo.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Calibri"/>
                        </a:rPr>
                        <a:t>Directrices que h</a:t>
                      </a:r>
                      <a:r>
                        <a:rPr lang="es-CL" sz="1200" b="0" i="0" u="none" strike="noStrike" dirty="0" smtClean="0">
                          <a:solidFill>
                            <a:srgbClr val="000000"/>
                          </a:solidFill>
                          <a:effectLst/>
                          <a:latin typeface="Calibri"/>
                        </a:rPr>
                        <a:t>omogenicen </a:t>
                      </a:r>
                      <a:r>
                        <a:rPr lang="es-CL" sz="1200" b="0" i="0" u="none" strike="noStrike" dirty="0">
                          <a:solidFill>
                            <a:srgbClr val="000000"/>
                          </a:solidFill>
                          <a:effectLst/>
                          <a:latin typeface="Calibri"/>
                        </a:rPr>
                        <a:t>las prácticas  empresariales responsables a nivel </a:t>
                      </a:r>
                      <a:r>
                        <a:rPr lang="es-CL" sz="1200" b="0" i="0" u="none" strike="noStrike" dirty="0" smtClean="0">
                          <a:solidFill>
                            <a:srgbClr val="000000"/>
                          </a:solidFill>
                          <a:effectLst/>
                          <a:latin typeface="Calibri"/>
                        </a:rPr>
                        <a:t>estatal</a:t>
                      </a:r>
                      <a:r>
                        <a:rPr lang="es-CL" sz="1200" b="0" i="0" u="none" strike="noStrike" baseline="0" dirty="0" smtClean="0">
                          <a:solidFill>
                            <a:srgbClr val="000000"/>
                          </a:solidFill>
                          <a:effectLst/>
                          <a:latin typeface="Calibri"/>
                        </a:rPr>
                        <a:t> para el primer trimestre del 2015.</a:t>
                      </a:r>
                      <a:endParaRPr lang="es-CL" sz="1200" b="0" i="0" u="none" strike="noStrike" dirty="0" smtClean="0">
                        <a:solidFill>
                          <a:srgbClr val="000000"/>
                        </a:solidFill>
                        <a:effectLst/>
                        <a:latin typeface="Calibri"/>
                      </a:endParaRPr>
                    </a:p>
                    <a:p>
                      <a:pPr marL="171450" indent="-171450" algn="l" rtl="0" fontAlgn="ctr">
                        <a:buFontTx/>
                        <a:buChar char="-"/>
                      </a:pP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Subsecretaría de Economía</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$2.000.000.-</a:t>
                      </a:r>
                    </a:p>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25616">
                <a:tc>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Calibri"/>
                        </a:rPr>
                        <a:t>Evaluación</a:t>
                      </a:r>
                      <a:r>
                        <a:rPr lang="es-CL" sz="1200" b="0" i="0" u="none" strike="noStrike" baseline="0" dirty="0" smtClean="0">
                          <a:solidFill>
                            <a:srgbClr val="000000"/>
                          </a:solidFill>
                          <a:effectLst/>
                          <a:latin typeface="Calibri"/>
                        </a:rPr>
                        <a:t> de factibilidad de incorporar</a:t>
                      </a:r>
                      <a:r>
                        <a:rPr lang="es-CL" sz="1200" b="0" i="0" u="none" strike="noStrike" dirty="0" smtClean="0">
                          <a:solidFill>
                            <a:srgbClr val="000000"/>
                          </a:solidFill>
                          <a:effectLst/>
                          <a:latin typeface="Calibri"/>
                        </a:rPr>
                        <a:t> </a:t>
                      </a:r>
                      <a:r>
                        <a:rPr lang="es-CL" sz="1200" b="0" i="0" u="none" strike="noStrike" dirty="0">
                          <a:solidFill>
                            <a:srgbClr val="000000"/>
                          </a:solidFill>
                          <a:effectLst/>
                          <a:latin typeface="Calibri"/>
                        </a:rPr>
                        <a:t>las directrices  en los instrumentos de la red de fomento productivo del </a:t>
                      </a:r>
                      <a:r>
                        <a:rPr lang="es-CL" sz="1200" b="0" i="0" u="none" strike="noStrike" dirty="0" smtClean="0">
                          <a:solidFill>
                            <a:srgbClr val="000000"/>
                          </a:solidFill>
                          <a:effectLst/>
                          <a:latin typeface="Calibri"/>
                        </a:rPr>
                        <a:t>Estado</a:t>
                      </a:r>
                      <a:r>
                        <a:rPr lang="es-CL" sz="1200" b="0" i="0" u="none" strike="noStrike" dirty="0">
                          <a:solidFill>
                            <a:srgbClr val="000000"/>
                          </a:solidFill>
                          <a:effectLst/>
                          <a:latin typeface="Calibri"/>
                        </a:rPr>
                        <a:t>. Por ejemplo, </a:t>
                      </a:r>
                      <a:r>
                        <a:rPr lang="es-CL" sz="1200" b="0" i="0" u="none" strike="noStrike" dirty="0" err="1" smtClean="0">
                          <a:solidFill>
                            <a:srgbClr val="000000"/>
                          </a:solidFill>
                          <a:effectLst/>
                          <a:latin typeface="Calibri"/>
                        </a:rPr>
                        <a:t>Prochile</a:t>
                      </a:r>
                      <a:r>
                        <a:rPr lang="es-CL" sz="1200" b="0" i="0" u="none" strike="noStrike" dirty="0" smtClean="0">
                          <a:solidFill>
                            <a:srgbClr val="000000"/>
                          </a:solidFill>
                          <a:effectLst/>
                          <a:latin typeface="Calibri"/>
                        </a:rPr>
                        <a:t>, </a:t>
                      </a:r>
                      <a:r>
                        <a:rPr lang="es-CL" sz="1200" b="0" i="0" u="none" strike="noStrike" dirty="0" err="1" smtClean="0">
                          <a:solidFill>
                            <a:srgbClr val="000000"/>
                          </a:solidFill>
                          <a:effectLst/>
                          <a:latin typeface="Calibri"/>
                        </a:rPr>
                        <a:t>Corfo</a:t>
                      </a:r>
                      <a:r>
                        <a:rPr lang="es-CL" sz="1200" b="0" i="0" u="none" strike="noStrike" dirty="0" smtClean="0">
                          <a:solidFill>
                            <a:srgbClr val="000000"/>
                          </a:solidFill>
                          <a:effectLst/>
                          <a:latin typeface="Calibri"/>
                        </a:rPr>
                        <a:t>, </a:t>
                      </a:r>
                      <a:r>
                        <a:rPr lang="es-CL" sz="1200" b="0" i="0" u="none" strike="noStrike" dirty="0" err="1" smtClean="0">
                          <a:solidFill>
                            <a:srgbClr val="000000"/>
                          </a:solidFill>
                          <a:effectLst/>
                          <a:latin typeface="Calibri"/>
                        </a:rPr>
                        <a:t>Sercotec</a:t>
                      </a:r>
                      <a:r>
                        <a:rPr lang="es-CL" sz="1200" b="0" i="0" u="none" strike="noStrike" dirty="0" smtClean="0">
                          <a:solidFill>
                            <a:srgbClr val="000000"/>
                          </a:solidFill>
                          <a:effectLst/>
                          <a:latin typeface="Calibri"/>
                        </a:rPr>
                        <a:t>, FIA</a:t>
                      </a:r>
                      <a:endParaRPr lang="es-CL" sz="1200" b="0" i="0" u="none" strike="noStrike" dirty="0">
                        <a:solidFill>
                          <a:srgbClr val="C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Calibri"/>
                        </a:rPr>
                        <a:t>Convenio de colaboración para que los instrumentos de fomento incorporen responsabilidad social </a:t>
                      </a:r>
                      <a:r>
                        <a:rPr lang="es-CL" sz="1200" b="0" i="0" u="none" strike="noStrike" baseline="0" dirty="0" smtClean="0">
                          <a:solidFill>
                            <a:srgbClr val="000000"/>
                          </a:solidFill>
                          <a:effectLst/>
                          <a:latin typeface="Calibri"/>
                        </a:rPr>
                        <a:t>en la ponderación  de proyectos en forma gradual, en el evento que la evaluación previa sea positiva</a:t>
                      </a: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6816">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34824">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0019">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112557">
                <a:tc>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91232" y="4806684"/>
            <a:ext cx="8039221" cy="30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0 Rectángulo"/>
          <p:cNvSpPr/>
          <p:nvPr/>
        </p:nvSpPr>
        <p:spPr>
          <a:xfrm>
            <a:off x="3177270" y="4713731"/>
            <a:ext cx="771365"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Mayo 2015</a:t>
            </a:r>
            <a:endParaRPr lang="es-CL" sz="1000" dirty="0">
              <a:solidFill>
                <a:schemeClr val="tx2"/>
              </a:solidFill>
              <a:latin typeface="Calibri"/>
            </a:endParaRPr>
          </a:p>
        </p:txBody>
      </p:sp>
      <p:sp>
        <p:nvSpPr>
          <p:cNvPr id="10" name="20 Rectángulo"/>
          <p:cNvSpPr/>
          <p:nvPr/>
        </p:nvSpPr>
        <p:spPr>
          <a:xfrm>
            <a:off x="4782039" y="4713730"/>
            <a:ext cx="710451"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Julio 2015</a:t>
            </a:r>
            <a:endParaRPr lang="es-CL" sz="1000" dirty="0">
              <a:solidFill>
                <a:schemeClr val="tx2"/>
              </a:solidFill>
              <a:latin typeface="Calibri"/>
              <a:ea typeface="ＭＳ Ｐゴシック" panose="020B0600070205080204" pitchFamily="34" charset="-128"/>
              <a:cs typeface="Arial" pitchFamily="34" charset="0"/>
            </a:endParaRPr>
          </a:p>
        </p:txBody>
      </p:sp>
      <p:sp>
        <p:nvSpPr>
          <p:cNvPr id="11" name="38 Rectángulo"/>
          <p:cNvSpPr/>
          <p:nvPr/>
        </p:nvSpPr>
        <p:spPr>
          <a:xfrm>
            <a:off x="1190824" y="4728774"/>
            <a:ext cx="809837"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Marzo 2015</a:t>
            </a:r>
            <a:endParaRPr lang="es-CL" sz="1000" dirty="0">
              <a:solidFill>
                <a:schemeClr val="tx2"/>
              </a:solidFill>
              <a:latin typeface="Calibri"/>
            </a:endParaRPr>
          </a:p>
        </p:txBody>
      </p:sp>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400" y="4940635"/>
            <a:ext cx="155767" cy="50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p:cNvSpPr txBox="1"/>
          <p:nvPr/>
        </p:nvSpPr>
        <p:spPr>
          <a:xfrm>
            <a:off x="781031" y="5272885"/>
            <a:ext cx="2500459" cy="461665"/>
          </a:xfrm>
          <a:prstGeom prst="rect">
            <a:avLst/>
          </a:prstGeom>
          <a:noFill/>
        </p:spPr>
        <p:txBody>
          <a:bodyPr wrap="square" rtlCol="0">
            <a:spAutoFit/>
          </a:bodyPr>
          <a:lstStyle/>
          <a:p>
            <a:r>
              <a:rPr lang="es-CL" sz="1200" dirty="0" smtClean="0"/>
              <a:t>Inicio de consultoría para elaboración de directrices</a:t>
            </a:r>
            <a:endParaRPr lang="es-CL" sz="1200" dirty="0"/>
          </a:p>
        </p:txBody>
      </p:sp>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1228" y="4878895"/>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p:nvSpPr>
        <p:spPr>
          <a:xfrm>
            <a:off x="2808669" y="5218712"/>
            <a:ext cx="1869195" cy="459914"/>
          </a:xfrm>
          <a:prstGeom prst="rect">
            <a:avLst/>
          </a:prstGeom>
          <a:noFill/>
        </p:spPr>
        <p:txBody>
          <a:bodyPr wrap="square" rtlCol="0">
            <a:spAutoFit/>
          </a:bodyPr>
          <a:lstStyle/>
          <a:p>
            <a:r>
              <a:rPr lang="es-CL" sz="1200" dirty="0" smtClean="0"/>
              <a:t>Presentación  de resultados al Consejo</a:t>
            </a:r>
            <a:endParaRPr lang="es-CL" sz="1200" dirty="0"/>
          </a:p>
        </p:txBody>
      </p:sp>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143" y="4851884"/>
            <a:ext cx="69226"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uadroTexto 16"/>
          <p:cNvSpPr txBox="1"/>
          <p:nvPr/>
        </p:nvSpPr>
        <p:spPr>
          <a:xfrm>
            <a:off x="4512769" y="5303126"/>
            <a:ext cx="1927644" cy="276999"/>
          </a:xfrm>
          <a:prstGeom prst="rect">
            <a:avLst/>
          </a:prstGeom>
          <a:noFill/>
        </p:spPr>
        <p:txBody>
          <a:bodyPr wrap="none" rtlCol="0">
            <a:spAutoFit/>
          </a:bodyPr>
          <a:lstStyle/>
          <a:p>
            <a:r>
              <a:rPr lang="es-CL" sz="1200" dirty="0" smtClean="0"/>
              <a:t>Difusión para sector público</a:t>
            </a:r>
            <a:endParaRPr lang="es-CL" sz="1200" dirty="0"/>
          </a:p>
        </p:txBody>
      </p:sp>
      <p:sp>
        <p:nvSpPr>
          <p:cNvPr id="18" name="CuadroTexto 17"/>
          <p:cNvSpPr txBox="1"/>
          <p:nvPr/>
        </p:nvSpPr>
        <p:spPr>
          <a:xfrm>
            <a:off x="6786514" y="5270288"/>
            <a:ext cx="1854478" cy="646331"/>
          </a:xfrm>
          <a:prstGeom prst="rect">
            <a:avLst/>
          </a:prstGeom>
          <a:noFill/>
        </p:spPr>
        <p:txBody>
          <a:bodyPr wrap="square" rtlCol="0">
            <a:spAutoFit/>
          </a:bodyPr>
          <a:lstStyle/>
          <a:p>
            <a:r>
              <a:rPr lang="es-CL" sz="1200" dirty="0" smtClean="0"/>
              <a:t>Evaluación de la Incorporación gradual  en instrumentos de fomento</a:t>
            </a:r>
            <a:endParaRPr lang="es-CL" sz="1200" dirty="0"/>
          </a:p>
        </p:txBody>
      </p:sp>
      <p:sp>
        <p:nvSpPr>
          <p:cNvPr id="19" name="20 Rectángulo"/>
          <p:cNvSpPr/>
          <p:nvPr/>
        </p:nvSpPr>
        <p:spPr>
          <a:xfrm>
            <a:off x="7163335" y="4705866"/>
            <a:ext cx="1082348" cy="246221"/>
          </a:xfrm>
          <a:prstGeom prst="rect">
            <a:avLst/>
          </a:prstGeom>
        </p:spPr>
        <p:txBody>
          <a:bodyPr wrap="none">
            <a:spAutoFit/>
          </a:bodyPr>
          <a:lstStyle/>
          <a:p>
            <a:pPr fontAlgn="auto">
              <a:spcBef>
                <a:spcPts val="0"/>
              </a:spcBef>
              <a:spcAft>
                <a:spcPts val="0"/>
              </a:spcAft>
            </a:pPr>
            <a:r>
              <a:rPr lang="es-CL" sz="1000" dirty="0" smtClean="0">
                <a:solidFill>
                  <a:schemeClr val="tx2"/>
                </a:solidFill>
                <a:latin typeface="Calibri"/>
                <a:ea typeface="ＭＳ Ｐゴシック" panose="020B0600070205080204" pitchFamily="34" charset="-128"/>
                <a:cs typeface="Arial" pitchFamily="34" charset="0"/>
              </a:rPr>
              <a:t>Septiembre 2015</a:t>
            </a:r>
            <a:endParaRPr lang="es-CL" sz="1000" dirty="0">
              <a:solidFill>
                <a:schemeClr val="tx2"/>
              </a:solidFill>
              <a:latin typeface="Calibri"/>
              <a:ea typeface="ＭＳ Ｐゴシック" panose="020B0600070205080204" pitchFamily="34" charset="-128"/>
              <a:cs typeface="Arial" pitchFamily="34" charset="0"/>
            </a:endParaRPr>
          </a:p>
        </p:txBody>
      </p:sp>
      <p:pic>
        <p:nvPicPr>
          <p:cNvPr id="2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241" y="4935127"/>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Marcador de número de diapositiva 3"/>
          <p:cNvSpPr>
            <a:spLocks noGrp="1"/>
          </p:cNvSpPr>
          <p:nvPr>
            <p:ph type="sldNum" sz="quarter" idx="11"/>
          </p:nvPr>
        </p:nvSpPr>
        <p:spPr>
          <a:xfrm>
            <a:off x="6183313" y="6527800"/>
            <a:ext cx="2133600" cy="193675"/>
          </a:xfrm>
        </p:spPr>
        <p:txBody>
          <a:bodyPr/>
          <a:lstStyle/>
          <a:p>
            <a:r>
              <a:rPr lang="en-US" dirty="0" smtClean="0"/>
              <a:t>18</a:t>
            </a:r>
            <a:endParaRPr lang="en-US" dirty="0"/>
          </a:p>
        </p:txBody>
      </p:sp>
    </p:spTree>
    <p:extLst>
      <p:ext uri="{BB962C8B-B14F-4D97-AF65-F5344CB8AC3E}">
        <p14:creationId xmlns:p14="http://schemas.microsoft.com/office/powerpoint/2010/main" val="1606889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48501" y="0"/>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4288247131"/>
              </p:ext>
            </p:extLst>
          </p:nvPr>
        </p:nvGraphicFramePr>
        <p:xfrm>
          <a:off x="147746" y="1052736"/>
          <a:ext cx="8735889" cy="5667852"/>
        </p:xfrm>
        <a:graphic>
          <a:graphicData uri="http://schemas.openxmlformats.org/drawingml/2006/table">
            <a:tbl>
              <a:tblPr/>
              <a:tblGrid>
                <a:gridCol w="3312934"/>
                <a:gridCol w="618291"/>
                <a:gridCol w="2117447"/>
                <a:gridCol w="381436"/>
                <a:gridCol w="2305781"/>
              </a:tblGrid>
              <a:tr h="336340">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342">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Incorporación</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de manera transversal de la dimensión de género e implementación</a:t>
                      </a:r>
                      <a:r>
                        <a:rPr lang="es-CL" sz="1200" b="0" i="0" u="none" strike="noStrike" baseline="0" dirty="0" smtClean="0">
                          <a:solidFill>
                            <a:schemeClr val="tx1"/>
                          </a:solidFill>
                          <a:effectLst/>
                          <a:latin typeface="+mn-lt"/>
                        </a:rPr>
                        <a:t> de</a:t>
                      </a:r>
                      <a:r>
                        <a:rPr lang="es-CL" sz="1200" b="0" i="0" u="none" strike="noStrike" dirty="0" smtClean="0">
                          <a:solidFill>
                            <a:schemeClr val="tx1"/>
                          </a:solidFill>
                          <a:effectLst/>
                          <a:latin typeface="+mn-lt"/>
                        </a:rPr>
                        <a:t> recomendaciones de igualdad de género de la OCDE.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082">
                <a:tc>
                  <a:txBody>
                    <a:bodyPr/>
                    <a:lstStyle/>
                    <a:p>
                      <a:pPr algn="ctr" rtl="0" fontAlgn="ctr"/>
                      <a:r>
                        <a:rPr lang="es-CL" sz="1200" b="1" i="0" u="none" strike="noStrike" dirty="0">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s-CL" sz="1200" b="1" i="0" u="none" strike="noStrike" dirty="0" smtClean="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809707">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L" sz="1050" u="none" strike="noStrike" dirty="0" smtClean="0">
                          <a:effectLst/>
                        </a:rPr>
                        <a:t>Elaboración de normativa que incorporen cuotas de género</a:t>
                      </a:r>
                      <a:endParaRPr lang="es-CL" sz="1050" b="0" i="0" u="none" strike="noStrike" dirty="0" smtClean="0">
                        <a:solidFill>
                          <a:srgbClr val="000000"/>
                        </a:solidFill>
                        <a:effectLst/>
                        <a:latin typeface="+mn-lt"/>
                      </a:endParaRPr>
                    </a:p>
                    <a:p>
                      <a:pPr algn="just" rtl="0" fontAlgn="ctr"/>
                      <a:endParaRPr lang="es-CL" sz="1000" b="0" i="0" u="none" strike="noStrike" dirty="0">
                        <a:solidFill>
                          <a:srgbClr val="FF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rtl="0" fontAlgn="ctr"/>
                      <a:r>
                        <a:rPr lang="es-CL" sz="1050" u="none" strike="noStrike" dirty="0">
                          <a:effectLst/>
                        </a:rPr>
                        <a:t>Incorporar </a:t>
                      </a:r>
                      <a:r>
                        <a:rPr lang="es-CL" sz="1050" u="none" strike="noStrike" dirty="0" smtClean="0">
                          <a:effectLst/>
                        </a:rPr>
                        <a:t>criterios </a:t>
                      </a:r>
                      <a:r>
                        <a:rPr lang="es-CL" sz="1050" u="none" strike="noStrike" dirty="0">
                          <a:effectLst/>
                        </a:rPr>
                        <a:t>de igualdad de género en directorios</a:t>
                      </a:r>
                      <a:r>
                        <a:rPr lang="es-CL" sz="1050" u="none" strike="noStrike" dirty="0" smtClean="0">
                          <a:effectLst/>
                        </a:rPr>
                        <a:t>: </a:t>
                      </a:r>
                    </a:p>
                    <a:p>
                      <a:pPr marL="228600" indent="-228600" algn="just" rtl="0" fontAlgn="ctr">
                        <a:buAutoNum type="alphaLcParenR"/>
                      </a:pPr>
                      <a:r>
                        <a:rPr lang="es-CL" sz="1050" u="none" strike="noStrike" baseline="0" dirty="0" smtClean="0">
                          <a:effectLst/>
                        </a:rPr>
                        <a:t>Ley de Cooperativas</a:t>
                      </a:r>
                    </a:p>
                    <a:p>
                      <a:pPr marL="228600" indent="-228600" algn="just" rtl="0" fontAlgn="ctr">
                        <a:buAutoNum type="alphaLcParenR"/>
                      </a:pPr>
                      <a:r>
                        <a:rPr lang="es-CL" sz="1050" u="none" strike="noStrike" baseline="0" dirty="0" smtClean="0">
                          <a:effectLst/>
                        </a:rPr>
                        <a:t>Ley Empresas Públicas </a:t>
                      </a:r>
                    </a:p>
                    <a:p>
                      <a:pPr marL="228600" indent="-228600" algn="just" rtl="0" fontAlgn="ctr">
                        <a:buAutoNum type="alphaLcParenR"/>
                      </a:pPr>
                      <a:r>
                        <a:rPr lang="es-CL" sz="1050" u="none" strike="noStrike" baseline="0" dirty="0" smtClean="0">
                          <a:effectLst/>
                        </a:rPr>
                        <a:t>Ley Asociaciones gremiales y sociedades anónimas abiertas listadas en bolsa</a:t>
                      </a:r>
                      <a:r>
                        <a:rPr lang="es-CL" sz="1050" u="none" strike="noStrike" dirty="0" smtClean="0">
                          <a:effectLst/>
                        </a:rPr>
                        <a:t> </a:t>
                      </a:r>
                    </a:p>
                    <a:p>
                      <a:pPr marL="228600" indent="-228600" algn="just" rtl="0" fontAlgn="ctr">
                        <a:buAutoNum type="alphaLcParenR"/>
                      </a:pPr>
                      <a:r>
                        <a:rPr lang="es-CL" sz="1050" b="0" i="0" u="none" strike="noStrike" dirty="0" smtClean="0">
                          <a:solidFill>
                            <a:srgbClr val="000000"/>
                          </a:solidFill>
                          <a:effectLst/>
                          <a:latin typeface="Calibri"/>
                        </a:rPr>
                        <a:t>Proyecto normativo SVS sociedades</a:t>
                      </a:r>
                      <a:r>
                        <a:rPr lang="es-CL" sz="1050" b="0" i="0" u="none" strike="noStrike" baseline="0" dirty="0" smtClean="0">
                          <a:solidFill>
                            <a:srgbClr val="000000"/>
                          </a:solidFill>
                          <a:effectLst/>
                          <a:latin typeface="Calibri"/>
                        </a:rPr>
                        <a:t> anónimas</a:t>
                      </a: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indent="0" algn="just" rtl="0" fontAlgn="ctr">
                        <a:buNone/>
                      </a:pPr>
                      <a:r>
                        <a:rPr lang="es-CL" sz="1050" u="none" strike="noStrike" dirty="0" smtClean="0">
                          <a:solidFill>
                            <a:schemeClr val="tx1"/>
                          </a:solidFill>
                          <a:effectLst/>
                        </a:rPr>
                        <a:t>Ministerio de Economía, Superintendencia de Valores y Seguros . Presupuesto asignado</a:t>
                      </a: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indent="0" algn="just" rtl="0" fontAlgn="ctr">
                        <a:buNone/>
                      </a:pP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574">
                <a:tc>
                  <a:txBody>
                    <a:bodyPr/>
                    <a:lstStyle/>
                    <a:p>
                      <a:pPr algn="just" rtl="0" fontAlgn="ctr"/>
                      <a:r>
                        <a:rPr lang="es-CL" sz="1050" u="none" strike="noStrike" dirty="0" smtClean="0">
                          <a:effectLst/>
                        </a:rPr>
                        <a:t>Creación de mesa de trabajo y levantamiento de información en materia de empleo, educación y el emprendimiento</a:t>
                      </a:r>
                      <a:endParaRPr lang="es-CL" sz="105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L" sz="1050" u="none" strike="noStrike" dirty="0" smtClean="0">
                          <a:effectLst/>
                        </a:rPr>
                        <a:t>Difundir</a:t>
                      </a:r>
                      <a:r>
                        <a:rPr lang="es-CL" sz="1050" u="none" strike="noStrike" baseline="0" dirty="0" smtClean="0">
                          <a:effectLst/>
                        </a:rPr>
                        <a:t> y poner en marcha la </a:t>
                      </a:r>
                      <a:r>
                        <a:rPr lang="es-CL" sz="1050" u="none" strike="noStrike" dirty="0" smtClean="0">
                          <a:effectLst/>
                        </a:rPr>
                        <a:t>recomendación de igualdad de género de la OCDE a través de identificación</a:t>
                      </a:r>
                      <a:r>
                        <a:rPr lang="es-CL" sz="1050" u="none" strike="noStrike" baseline="0" dirty="0" smtClean="0">
                          <a:effectLst/>
                        </a:rPr>
                        <a:t> de brechas y posterior plan de trabajo</a:t>
                      </a:r>
                      <a:endParaRPr lang="es-CL" sz="1050" b="0" i="0" u="none" strike="noStrike" dirty="0" smtClean="0">
                        <a:solidFill>
                          <a:srgbClr val="000000"/>
                        </a:solidFill>
                        <a:effectLst/>
                        <a:latin typeface="+mn-lt"/>
                      </a:endParaRPr>
                    </a:p>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rtl="0" fontAlgn="ctr"/>
                      <a:r>
                        <a:rPr lang="es-CL" sz="1050" u="none" strike="noStrike" dirty="0" smtClean="0">
                          <a:solidFill>
                            <a:schemeClr val="tx1"/>
                          </a:solidFill>
                          <a:effectLst/>
                        </a:rPr>
                        <a:t>Depto. OCDE –</a:t>
                      </a:r>
                      <a:r>
                        <a:rPr lang="es-CL" sz="1050" u="none" strike="noStrike" baseline="0" dirty="0" smtClean="0">
                          <a:solidFill>
                            <a:schemeClr val="tx1"/>
                          </a:solidFill>
                          <a:effectLst/>
                        </a:rPr>
                        <a:t> </a:t>
                      </a:r>
                      <a:r>
                        <a:rPr lang="es-CL" sz="1050" u="none" strike="noStrike" baseline="0" dirty="0" err="1" smtClean="0">
                          <a:solidFill>
                            <a:schemeClr val="tx1"/>
                          </a:solidFill>
                          <a:effectLst/>
                        </a:rPr>
                        <a:t>Direcon</a:t>
                      </a:r>
                      <a:r>
                        <a:rPr lang="es-CL" sz="1050" u="none" strike="noStrike" baseline="0" dirty="0" smtClean="0">
                          <a:solidFill>
                            <a:schemeClr val="tx1"/>
                          </a:solidFill>
                          <a:effectLst/>
                        </a:rPr>
                        <a:t>. Presupuesto asignado</a:t>
                      </a: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800">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L" sz="1050" b="0" i="0" u="none" strike="noStrike" dirty="0" smtClean="0">
                          <a:solidFill>
                            <a:schemeClr val="tx1"/>
                          </a:solidFill>
                          <a:effectLst/>
                          <a:latin typeface="Calibri"/>
                        </a:rPr>
                        <a:t>Elaboración</a:t>
                      </a:r>
                      <a:r>
                        <a:rPr lang="es-CL" sz="1050" b="0" i="0" u="none" strike="noStrike" baseline="0" dirty="0" smtClean="0">
                          <a:solidFill>
                            <a:schemeClr val="tx1"/>
                          </a:solidFill>
                          <a:effectLst/>
                          <a:latin typeface="Calibri"/>
                        </a:rPr>
                        <a:t> de un plan de acción para identificar y   reducir las brechas de género y facilitar la inclusión como proveedoras del Estado</a:t>
                      </a:r>
                      <a:endParaRPr lang="es-CL" sz="105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just"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es-CL" sz="1050" b="0" i="0" u="none" strike="noStrike" dirty="0" smtClean="0">
                          <a:solidFill>
                            <a:schemeClr val="tx1"/>
                          </a:solidFill>
                          <a:effectLst/>
                          <a:latin typeface="+mn-lt"/>
                        </a:rPr>
                        <a:t>Estudio</a:t>
                      </a:r>
                      <a:r>
                        <a:rPr lang="es-CL" sz="1050" b="0" i="0" u="none" strike="noStrike" baseline="0" dirty="0" smtClean="0">
                          <a:solidFill>
                            <a:schemeClr val="tx1"/>
                          </a:solidFill>
                          <a:effectLst/>
                          <a:latin typeface="+mn-lt"/>
                        </a:rPr>
                        <a:t> de diagnóstico, talleres de sensibilización (programa gestión comercial mujer proveedora)</a:t>
                      </a: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L" sz="1050" u="none" strike="noStrike" dirty="0" err="1" smtClean="0">
                          <a:solidFill>
                            <a:schemeClr val="tx1"/>
                          </a:solidFill>
                          <a:effectLst/>
                        </a:rPr>
                        <a:t>ChileCompra</a:t>
                      </a:r>
                      <a:r>
                        <a:rPr lang="es-CL" sz="1050" u="none" strike="noStrike" dirty="0" smtClean="0">
                          <a:solidFill>
                            <a:schemeClr val="tx1"/>
                          </a:solidFill>
                          <a:effectLst/>
                        </a:rPr>
                        <a:t>. Presupuesto</a:t>
                      </a:r>
                      <a:r>
                        <a:rPr lang="es-CL" sz="1050" u="none" strike="noStrike" baseline="0" dirty="0" smtClean="0">
                          <a:solidFill>
                            <a:schemeClr val="tx1"/>
                          </a:solidFill>
                          <a:effectLst/>
                        </a:rPr>
                        <a:t> asignado</a:t>
                      </a:r>
                    </a:p>
                    <a:p>
                      <a:pPr marL="0" marR="0" indent="0" algn="just" defTabSz="457200" rtl="0" eaLnBrk="1" fontAlgn="ctr" latinLnBrk="0" hangingPunct="1">
                        <a:lnSpc>
                          <a:spcPct val="100000"/>
                        </a:lnSpc>
                        <a:spcBef>
                          <a:spcPts val="0"/>
                        </a:spcBef>
                        <a:spcAft>
                          <a:spcPts val="0"/>
                        </a:spcAft>
                        <a:buClrTx/>
                        <a:buSzTx/>
                        <a:buFontTx/>
                        <a:buNone/>
                        <a:tabLst/>
                        <a:defRPr/>
                      </a:pPr>
                      <a:r>
                        <a:rPr lang="es-CL" sz="1050" b="0" i="0" u="none" strike="noStrike" baseline="0" dirty="0" smtClean="0">
                          <a:solidFill>
                            <a:schemeClr val="tx1"/>
                          </a:solidFill>
                          <a:effectLst/>
                          <a:latin typeface="+mn-lt"/>
                        </a:rPr>
                        <a:t>Apoyo Pacto Global</a:t>
                      </a:r>
                      <a:endParaRPr lang="es-CL" sz="1050" b="0" i="0" u="none" strike="noStrike" dirty="0" smtClean="0">
                        <a:solidFill>
                          <a:schemeClr val="tx1"/>
                        </a:solidFill>
                        <a:effectLst/>
                        <a:latin typeface="+mn-lt"/>
                      </a:endParaRPr>
                    </a:p>
                    <a:p>
                      <a:pPr marL="0" marR="0" indent="0" algn="just" defTabSz="457200" rtl="0" eaLnBrk="1" fontAlgn="ctr" latinLnBrk="0" hangingPunct="1">
                        <a:lnSpc>
                          <a:spcPct val="100000"/>
                        </a:lnSpc>
                        <a:spcBef>
                          <a:spcPts val="0"/>
                        </a:spcBef>
                        <a:spcAft>
                          <a:spcPts val="0"/>
                        </a:spcAft>
                        <a:buClrTx/>
                        <a:buSzTx/>
                        <a:buFontTx/>
                        <a:buNone/>
                        <a:tabLst/>
                        <a:defRPr/>
                      </a:pP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just" defTabSz="457200" rtl="0" eaLnBrk="1" fontAlgn="ctr" latinLnBrk="0" hangingPunct="1">
                        <a:lnSpc>
                          <a:spcPct val="100000"/>
                        </a:lnSpc>
                        <a:spcBef>
                          <a:spcPts val="0"/>
                        </a:spcBef>
                        <a:spcAft>
                          <a:spcPts val="0"/>
                        </a:spcAft>
                        <a:buClrTx/>
                        <a:buSzTx/>
                        <a:buFontTx/>
                        <a:buNone/>
                        <a:tabLst/>
                        <a:defRPr/>
                      </a:pPr>
                      <a:endParaRPr lang="es-CL" sz="105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gridSpan="5">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00" b="1" i="0" u="none" strike="noStrike" dirty="0" smtClean="0">
                          <a:solidFill>
                            <a:srgbClr val="000000"/>
                          </a:solidFill>
                          <a:effectLst/>
                          <a:latin typeface="+mn-lt"/>
                        </a:rPr>
                        <a:t>CARTA GANTT</a:t>
                      </a: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s-CL" sz="1000" b="1" i="0" u="none" strike="noStrike" dirty="0" smtClean="0">
                        <a:solidFill>
                          <a:srgbClr val="000000"/>
                        </a:solidFill>
                        <a:effectLst/>
                        <a:latin typeface="+mn-lt"/>
                      </a:endParaRPr>
                    </a:p>
                  </a:txBody>
                  <a:tcPr marL="7877" marR="7877" marT="7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894623">
                <a:tc gridSpan="5">
                  <a:txBody>
                    <a:bodyPr/>
                    <a:lstStyle/>
                    <a:p>
                      <a:pPr algn="just" rtl="0" fontAlgn="ctr"/>
                      <a:endParaRPr lang="es-CL" sz="1000" b="0" i="0" u="none" strike="noStrike" dirty="0">
                        <a:solidFill>
                          <a:srgbClr val="000000"/>
                        </a:solidFill>
                        <a:effectLst/>
                        <a:latin typeface="Calibri"/>
                      </a:endParaRPr>
                    </a:p>
                  </a:txBody>
                  <a:tcPr marL="7877" marR="7877" marT="7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s-CL"/>
                    </a:p>
                  </a:txBody>
                  <a:tcPr/>
                </a:tc>
                <a:tc hMerge="1">
                  <a:txBody>
                    <a:bodyPr/>
                    <a:lstStyle/>
                    <a:p>
                      <a:endParaRPr lang="es-CL"/>
                    </a:p>
                  </a:txBody>
                  <a:tcP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hMerge="1">
                  <a:txBody>
                    <a:bodyPr/>
                    <a:lstStyle/>
                    <a:p>
                      <a:pPr algn="just" rtl="0" fontAlgn="ctr"/>
                      <a:endParaRPr lang="es-CL" sz="1000" b="0" i="0" u="none" strike="noStrike" dirty="0">
                        <a:solidFill>
                          <a:srgbClr val="000000"/>
                        </a:solidFill>
                        <a:effectLst/>
                        <a:latin typeface="Calibri"/>
                      </a:endParaRPr>
                    </a:p>
                  </a:txBody>
                  <a:tcPr marL="7877" marR="7877" marT="7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889316">
                <a:tc gridSpan="2">
                  <a:txBody>
                    <a:bodyPr/>
                    <a:lstStyle/>
                    <a:p>
                      <a:pPr algn="l" fontAlgn="b"/>
                      <a:r>
                        <a:rPr lang="es-CL"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hMerge="1">
                  <a:txBody>
                    <a:bodyPr/>
                    <a:lstStyle/>
                    <a:p>
                      <a:endParaRPr lang="es-CL"/>
                    </a:p>
                  </a:txBody>
                  <a:tcPr/>
                </a:tc>
                <a:tc gridSpan="2">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s-CL"/>
                    </a:p>
                  </a:txBody>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cxnSp>
        <p:nvCxnSpPr>
          <p:cNvPr id="3" name="Conector recto de flecha 2"/>
          <p:cNvCxnSpPr/>
          <p:nvPr/>
        </p:nvCxnSpPr>
        <p:spPr>
          <a:xfrm>
            <a:off x="251520" y="5373216"/>
            <a:ext cx="84276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15"/>
          <p:cNvCxnSpPr/>
          <p:nvPr/>
        </p:nvCxnSpPr>
        <p:spPr>
          <a:xfrm>
            <a:off x="406518" y="5373216"/>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17" name="CuadroTexto 16"/>
          <p:cNvSpPr txBox="1"/>
          <p:nvPr/>
        </p:nvSpPr>
        <p:spPr>
          <a:xfrm>
            <a:off x="169915" y="5124818"/>
            <a:ext cx="473206" cy="261610"/>
          </a:xfrm>
          <a:prstGeom prst="rect">
            <a:avLst/>
          </a:prstGeom>
          <a:noFill/>
        </p:spPr>
        <p:txBody>
          <a:bodyPr wrap="none" rtlCol="0">
            <a:spAutoFit/>
          </a:bodyPr>
          <a:lstStyle/>
          <a:p>
            <a:r>
              <a:rPr lang="es-CL" sz="1050" dirty="0" smtClean="0">
                <a:solidFill>
                  <a:schemeClr val="tx2"/>
                </a:solidFill>
              </a:rPr>
              <a:t>2014</a:t>
            </a:r>
            <a:endParaRPr lang="es-CL" sz="1050" dirty="0">
              <a:solidFill>
                <a:schemeClr val="tx2"/>
              </a:solidFill>
            </a:endParaRPr>
          </a:p>
        </p:txBody>
      </p:sp>
      <p:sp>
        <p:nvSpPr>
          <p:cNvPr id="18" name="CuadroTexto 17"/>
          <p:cNvSpPr txBox="1"/>
          <p:nvPr/>
        </p:nvSpPr>
        <p:spPr>
          <a:xfrm>
            <a:off x="199427" y="5517232"/>
            <a:ext cx="895569" cy="900246"/>
          </a:xfrm>
          <a:prstGeom prst="rect">
            <a:avLst/>
          </a:prstGeom>
          <a:noFill/>
        </p:spPr>
        <p:txBody>
          <a:bodyPr wrap="square" rtlCol="0">
            <a:spAutoFit/>
          </a:bodyPr>
          <a:lstStyle/>
          <a:p>
            <a:r>
              <a:rPr lang="es-CL" sz="1050" dirty="0"/>
              <a:t>p</a:t>
            </a:r>
            <a:r>
              <a:rPr lang="es-CL" sz="1050" dirty="0" smtClean="0"/>
              <a:t>resentación PDL Cooperativas y empresas públicas</a:t>
            </a:r>
            <a:endParaRPr lang="es-CL" sz="1050" dirty="0"/>
          </a:p>
        </p:txBody>
      </p:sp>
      <p:sp>
        <p:nvSpPr>
          <p:cNvPr id="19" name="CuadroTexto 18"/>
          <p:cNvSpPr txBox="1"/>
          <p:nvPr/>
        </p:nvSpPr>
        <p:spPr>
          <a:xfrm>
            <a:off x="1263765" y="5157553"/>
            <a:ext cx="691215" cy="253916"/>
          </a:xfrm>
          <a:prstGeom prst="rect">
            <a:avLst/>
          </a:prstGeom>
          <a:noFill/>
        </p:spPr>
        <p:txBody>
          <a:bodyPr wrap="none" rtlCol="0">
            <a:spAutoFit/>
          </a:bodyPr>
          <a:lstStyle/>
          <a:p>
            <a:r>
              <a:rPr lang="es-CL" sz="1050" dirty="0" smtClean="0">
                <a:solidFill>
                  <a:schemeClr val="tx2"/>
                </a:solidFill>
              </a:rPr>
              <a:t>Feb 2015</a:t>
            </a:r>
            <a:endParaRPr lang="es-CL" sz="1050" dirty="0">
              <a:solidFill>
                <a:schemeClr val="tx2"/>
              </a:solidFill>
            </a:endParaRPr>
          </a:p>
        </p:txBody>
      </p:sp>
      <p:cxnSp>
        <p:nvCxnSpPr>
          <p:cNvPr id="25" name="Conector recto 24"/>
          <p:cNvCxnSpPr/>
          <p:nvPr/>
        </p:nvCxnSpPr>
        <p:spPr>
          <a:xfrm>
            <a:off x="1609372" y="5373216"/>
            <a:ext cx="0"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ector recto 25"/>
          <p:cNvCxnSpPr/>
          <p:nvPr/>
        </p:nvCxnSpPr>
        <p:spPr>
          <a:xfrm>
            <a:off x="3430263" y="5386428"/>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27" name="CuadroTexto 26"/>
          <p:cNvSpPr txBox="1"/>
          <p:nvPr/>
        </p:nvSpPr>
        <p:spPr>
          <a:xfrm>
            <a:off x="1094996" y="5630636"/>
            <a:ext cx="1522465" cy="553998"/>
          </a:xfrm>
          <a:prstGeom prst="rect">
            <a:avLst/>
          </a:prstGeom>
          <a:noFill/>
        </p:spPr>
        <p:txBody>
          <a:bodyPr wrap="square" rtlCol="0">
            <a:spAutoFit/>
          </a:bodyPr>
          <a:lstStyle/>
          <a:p>
            <a:pPr marL="171450" indent="-171450">
              <a:buFontTx/>
              <a:buChar char="-"/>
            </a:pPr>
            <a:r>
              <a:rPr lang="es-CL" sz="1050" dirty="0"/>
              <a:t>m</a:t>
            </a:r>
            <a:r>
              <a:rPr lang="es-CL" sz="1050" dirty="0" smtClean="0"/>
              <a:t>esa de trabajo AG y SA</a:t>
            </a:r>
          </a:p>
          <a:p>
            <a:endParaRPr lang="es-CL" sz="900" dirty="0"/>
          </a:p>
        </p:txBody>
      </p:sp>
      <p:sp>
        <p:nvSpPr>
          <p:cNvPr id="28" name="CuadroTexto 27"/>
          <p:cNvSpPr txBox="1"/>
          <p:nvPr/>
        </p:nvSpPr>
        <p:spPr>
          <a:xfrm>
            <a:off x="3059830" y="5158295"/>
            <a:ext cx="840295" cy="253916"/>
          </a:xfrm>
          <a:prstGeom prst="rect">
            <a:avLst/>
          </a:prstGeom>
          <a:noFill/>
        </p:spPr>
        <p:txBody>
          <a:bodyPr wrap="none" rtlCol="0">
            <a:spAutoFit/>
          </a:bodyPr>
          <a:lstStyle/>
          <a:p>
            <a:r>
              <a:rPr lang="es-CL" sz="1050" dirty="0" smtClean="0">
                <a:solidFill>
                  <a:schemeClr val="tx2"/>
                </a:solidFill>
              </a:rPr>
              <a:t>Marzo 2015</a:t>
            </a:r>
            <a:endParaRPr lang="es-CL" sz="1050" dirty="0">
              <a:solidFill>
                <a:schemeClr val="tx2"/>
              </a:solidFill>
            </a:endParaRPr>
          </a:p>
        </p:txBody>
      </p:sp>
      <p:sp>
        <p:nvSpPr>
          <p:cNvPr id="29" name="CuadroTexto 28"/>
          <p:cNvSpPr txBox="1"/>
          <p:nvPr/>
        </p:nvSpPr>
        <p:spPr>
          <a:xfrm>
            <a:off x="4833086" y="5131750"/>
            <a:ext cx="747320" cy="253916"/>
          </a:xfrm>
          <a:prstGeom prst="rect">
            <a:avLst/>
          </a:prstGeom>
          <a:noFill/>
        </p:spPr>
        <p:txBody>
          <a:bodyPr wrap="none" rtlCol="0">
            <a:spAutoFit/>
          </a:bodyPr>
          <a:lstStyle/>
          <a:p>
            <a:r>
              <a:rPr lang="es-CL" sz="1050" dirty="0" smtClean="0">
                <a:solidFill>
                  <a:schemeClr val="tx2"/>
                </a:solidFill>
              </a:rPr>
              <a:t>Abril 2015</a:t>
            </a:r>
            <a:endParaRPr lang="es-CL" sz="1050" dirty="0">
              <a:solidFill>
                <a:schemeClr val="tx2"/>
              </a:solidFill>
            </a:endParaRPr>
          </a:p>
        </p:txBody>
      </p:sp>
      <p:sp>
        <p:nvSpPr>
          <p:cNvPr id="30" name="CuadroTexto 29"/>
          <p:cNvSpPr txBox="1"/>
          <p:nvPr/>
        </p:nvSpPr>
        <p:spPr>
          <a:xfrm>
            <a:off x="6344874" y="5128234"/>
            <a:ext cx="736099" cy="253916"/>
          </a:xfrm>
          <a:prstGeom prst="rect">
            <a:avLst/>
          </a:prstGeom>
          <a:noFill/>
        </p:spPr>
        <p:txBody>
          <a:bodyPr wrap="none" rtlCol="0">
            <a:spAutoFit/>
          </a:bodyPr>
          <a:lstStyle/>
          <a:p>
            <a:r>
              <a:rPr lang="es-CL" sz="1050" dirty="0" smtClean="0">
                <a:solidFill>
                  <a:schemeClr val="tx2"/>
                </a:solidFill>
              </a:rPr>
              <a:t>Julio 2015</a:t>
            </a:r>
            <a:endParaRPr lang="es-CL" sz="1050" dirty="0">
              <a:solidFill>
                <a:schemeClr val="tx2"/>
              </a:solidFill>
            </a:endParaRPr>
          </a:p>
        </p:txBody>
      </p:sp>
      <p:sp>
        <p:nvSpPr>
          <p:cNvPr id="31" name="CuadroTexto 30"/>
          <p:cNvSpPr txBox="1"/>
          <p:nvPr/>
        </p:nvSpPr>
        <p:spPr>
          <a:xfrm>
            <a:off x="2458556" y="5525615"/>
            <a:ext cx="2073096" cy="877163"/>
          </a:xfrm>
          <a:prstGeom prst="rect">
            <a:avLst/>
          </a:prstGeom>
          <a:noFill/>
        </p:spPr>
        <p:txBody>
          <a:bodyPr wrap="square" rtlCol="0">
            <a:spAutoFit/>
          </a:bodyPr>
          <a:lstStyle/>
          <a:p>
            <a:pPr marL="171450" indent="-171450">
              <a:buFontTx/>
              <a:buChar char="-"/>
            </a:pPr>
            <a:r>
              <a:rPr lang="es-CL" sz="1050" dirty="0" smtClean="0"/>
              <a:t>Presentación resultados estudio diagnóstico  mujeres en mercado público / identificación de acciones</a:t>
            </a:r>
          </a:p>
          <a:p>
            <a:pPr marL="171450" indent="-171450">
              <a:buFontTx/>
              <a:buChar char="-"/>
            </a:pPr>
            <a:endParaRPr lang="es-CL" sz="900" dirty="0"/>
          </a:p>
        </p:txBody>
      </p:sp>
      <p:cxnSp>
        <p:nvCxnSpPr>
          <p:cNvPr id="32" name="Conector recto 31"/>
          <p:cNvCxnSpPr/>
          <p:nvPr/>
        </p:nvCxnSpPr>
        <p:spPr>
          <a:xfrm>
            <a:off x="5178236" y="5376828"/>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33" name="CuadroTexto 32"/>
          <p:cNvSpPr txBox="1"/>
          <p:nvPr/>
        </p:nvSpPr>
        <p:spPr>
          <a:xfrm>
            <a:off x="4401970" y="5431684"/>
            <a:ext cx="1784327" cy="1200329"/>
          </a:xfrm>
          <a:prstGeom prst="rect">
            <a:avLst/>
          </a:prstGeom>
          <a:noFill/>
        </p:spPr>
        <p:txBody>
          <a:bodyPr wrap="square" rtlCol="0">
            <a:spAutoFit/>
          </a:bodyPr>
          <a:lstStyle/>
          <a:p>
            <a:pPr marL="171450" indent="-171450">
              <a:buFontTx/>
              <a:buChar char="-"/>
            </a:pPr>
            <a:r>
              <a:rPr lang="es-CL" sz="1050" dirty="0" smtClean="0"/>
              <a:t>anteproyecto de ley AG y SA</a:t>
            </a:r>
          </a:p>
          <a:p>
            <a:pPr marL="171450" indent="-171450">
              <a:buFontTx/>
              <a:buChar char="-"/>
            </a:pPr>
            <a:r>
              <a:rPr lang="es-CL" sz="1050" dirty="0"/>
              <a:t>constitución mesa de trabajo empleo, educación y emprendimiento</a:t>
            </a:r>
          </a:p>
          <a:p>
            <a:pPr marL="171450" indent="-171450">
              <a:buFontTx/>
              <a:buChar char="-"/>
            </a:pPr>
            <a:endParaRPr lang="es-CL" sz="900" dirty="0"/>
          </a:p>
        </p:txBody>
      </p:sp>
      <p:cxnSp>
        <p:nvCxnSpPr>
          <p:cNvPr id="34" name="Conector recto 33"/>
          <p:cNvCxnSpPr/>
          <p:nvPr/>
        </p:nvCxnSpPr>
        <p:spPr>
          <a:xfrm>
            <a:off x="6759166" y="5361788"/>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36" name="CuadroTexto 35"/>
          <p:cNvSpPr txBox="1"/>
          <p:nvPr/>
        </p:nvSpPr>
        <p:spPr>
          <a:xfrm>
            <a:off x="6186298" y="5505804"/>
            <a:ext cx="1288213" cy="1338828"/>
          </a:xfrm>
          <a:prstGeom prst="rect">
            <a:avLst/>
          </a:prstGeom>
          <a:noFill/>
        </p:spPr>
        <p:txBody>
          <a:bodyPr wrap="square" rtlCol="0">
            <a:spAutoFit/>
          </a:bodyPr>
          <a:lstStyle/>
          <a:p>
            <a:pPr marL="171450" indent="-171450">
              <a:buFontTx/>
              <a:buChar char="-"/>
            </a:pPr>
            <a:r>
              <a:rPr lang="es-CL" sz="1050" dirty="0"/>
              <a:t>e</a:t>
            </a:r>
            <a:r>
              <a:rPr lang="es-CL" sz="1050" dirty="0" smtClean="0"/>
              <a:t>ntrega de resultados </a:t>
            </a:r>
            <a:r>
              <a:rPr lang="es-CL" sz="1050" dirty="0"/>
              <a:t>mesa de trabajo empleo, educación y </a:t>
            </a:r>
            <a:r>
              <a:rPr lang="es-CL" sz="1050" dirty="0" smtClean="0"/>
              <a:t>emprendimiento </a:t>
            </a:r>
            <a:endParaRPr lang="es-CL" sz="1050" dirty="0"/>
          </a:p>
          <a:p>
            <a:pPr marL="171450" indent="-171450">
              <a:buFontTx/>
              <a:buChar char="-"/>
            </a:pPr>
            <a:endParaRPr lang="es-CL" sz="900" dirty="0" smtClean="0"/>
          </a:p>
          <a:p>
            <a:pPr marL="171450" indent="-171450">
              <a:buFontTx/>
              <a:buChar char="-"/>
            </a:pPr>
            <a:endParaRPr lang="es-CL" sz="900" dirty="0"/>
          </a:p>
        </p:txBody>
      </p:sp>
      <p:sp>
        <p:nvSpPr>
          <p:cNvPr id="37" name="CuadroTexto 36"/>
          <p:cNvSpPr txBox="1"/>
          <p:nvPr/>
        </p:nvSpPr>
        <p:spPr>
          <a:xfrm>
            <a:off x="7585133" y="5140947"/>
            <a:ext cx="872355" cy="253916"/>
          </a:xfrm>
          <a:prstGeom prst="rect">
            <a:avLst/>
          </a:prstGeom>
          <a:noFill/>
        </p:spPr>
        <p:txBody>
          <a:bodyPr wrap="none" rtlCol="0">
            <a:spAutoFit/>
          </a:bodyPr>
          <a:lstStyle/>
          <a:p>
            <a:r>
              <a:rPr lang="es-CL" sz="1050" dirty="0" smtClean="0">
                <a:solidFill>
                  <a:schemeClr val="tx2"/>
                </a:solidFill>
              </a:rPr>
              <a:t>Agosto 2015</a:t>
            </a:r>
            <a:endParaRPr lang="es-CL" sz="1050" dirty="0">
              <a:solidFill>
                <a:schemeClr val="tx2"/>
              </a:solidFill>
            </a:endParaRPr>
          </a:p>
        </p:txBody>
      </p:sp>
      <p:cxnSp>
        <p:nvCxnSpPr>
          <p:cNvPr id="38" name="Conector recto 37"/>
          <p:cNvCxnSpPr/>
          <p:nvPr/>
        </p:nvCxnSpPr>
        <p:spPr>
          <a:xfrm>
            <a:off x="8082513" y="5386125"/>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39" name="CuadroTexto 38"/>
          <p:cNvSpPr txBox="1"/>
          <p:nvPr/>
        </p:nvSpPr>
        <p:spPr>
          <a:xfrm>
            <a:off x="7390953" y="5530389"/>
            <a:ext cx="1288213" cy="1038746"/>
          </a:xfrm>
          <a:prstGeom prst="rect">
            <a:avLst/>
          </a:prstGeom>
          <a:noFill/>
        </p:spPr>
        <p:txBody>
          <a:bodyPr wrap="square" rtlCol="0">
            <a:spAutoFit/>
          </a:bodyPr>
          <a:lstStyle/>
          <a:p>
            <a:pPr marL="171450" indent="-171450">
              <a:buFontTx/>
              <a:buChar char="-"/>
            </a:pPr>
            <a:r>
              <a:rPr lang="es-CL" sz="1050" dirty="0" smtClean="0"/>
              <a:t>Informe final para incorporación de genero en política de RS</a:t>
            </a:r>
          </a:p>
          <a:p>
            <a:pPr marL="171450" indent="-171450">
              <a:buFontTx/>
              <a:buChar char="-"/>
            </a:pPr>
            <a:endParaRPr lang="es-CL" sz="900" dirty="0">
              <a:solidFill>
                <a:srgbClr val="7030A0"/>
              </a:solidFill>
            </a:endParaRPr>
          </a:p>
        </p:txBody>
      </p:sp>
      <p:sp>
        <p:nvSpPr>
          <p:cNvPr id="35" name="Marcador de número de diapositiva 3"/>
          <p:cNvSpPr>
            <a:spLocks noGrp="1"/>
          </p:cNvSpPr>
          <p:nvPr>
            <p:ph type="sldNum" sz="quarter" idx="11"/>
          </p:nvPr>
        </p:nvSpPr>
        <p:spPr>
          <a:xfrm>
            <a:off x="6190625" y="6535175"/>
            <a:ext cx="2133600" cy="193675"/>
          </a:xfrm>
        </p:spPr>
        <p:txBody>
          <a:bodyPr/>
          <a:lstStyle/>
          <a:p>
            <a:r>
              <a:rPr lang="en-US" dirty="0" smtClean="0"/>
              <a:t>19</a:t>
            </a:r>
            <a:endParaRPr lang="en-US" dirty="0"/>
          </a:p>
        </p:txBody>
      </p:sp>
    </p:spTree>
    <p:extLst>
      <p:ext uri="{BB962C8B-B14F-4D97-AF65-F5344CB8AC3E}">
        <p14:creationId xmlns:p14="http://schemas.microsoft.com/office/powerpoint/2010/main" val="181641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741368"/>
            <a:ext cx="1080120" cy="1166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4 Grupo"/>
          <p:cNvGrpSpPr/>
          <p:nvPr/>
        </p:nvGrpSpPr>
        <p:grpSpPr>
          <a:xfrm>
            <a:off x="251520" y="1720989"/>
            <a:ext cx="8400103" cy="3854099"/>
            <a:chOff x="348361" y="1988840"/>
            <a:chExt cx="8400103" cy="3288040"/>
          </a:xfrm>
        </p:grpSpPr>
        <p:sp>
          <p:nvSpPr>
            <p:cNvPr id="8" name="Freeform 5"/>
            <p:cNvSpPr>
              <a:spLocks/>
            </p:cNvSpPr>
            <p:nvPr/>
          </p:nvSpPr>
          <p:spPr bwMode="auto">
            <a:xfrm>
              <a:off x="348361" y="1988840"/>
              <a:ext cx="8400103" cy="3206987"/>
            </a:xfrm>
            <a:custGeom>
              <a:avLst/>
              <a:gdLst>
                <a:gd name="T0" fmla="*/ 2147483647 w 2905"/>
                <a:gd name="T1" fmla="*/ 2147483647 h 1117"/>
                <a:gd name="T2" fmla="*/ 2147483647 w 2905"/>
                <a:gd name="T3" fmla="*/ 2147483647 h 1117"/>
                <a:gd name="T4" fmla="*/ 2147483647 w 2905"/>
                <a:gd name="T5" fmla="*/ 2147483647 h 1117"/>
                <a:gd name="T6" fmla="*/ 2147483647 w 2905"/>
                <a:gd name="T7" fmla="*/ 2147483647 h 1117"/>
                <a:gd name="T8" fmla="*/ 2147483647 w 2905"/>
                <a:gd name="T9" fmla="*/ 2147483647 h 1117"/>
                <a:gd name="T10" fmla="*/ 2147483647 w 2905"/>
                <a:gd name="T11" fmla="*/ 2147483647 h 1117"/>
                <a:gd name="T12" fmla="*/ 2147483647 w 2905"/>
                <a:gd name="T13" fmla="*/ 2147483647 h 1117"/>
                <a:gd name="T14" fmla="*/ 2147483647 w 2905"/>
                <a:gd name="T15" fmla="*/ 2147483647 h 1117"/>
                <a:gd name="T16" fmla="*/ 2147483647 w 2905"/>
                <a:gd name="T17" fmla="*/ 2147483647 h 1117"/>
                <a:gd name="T18" fmla="*/ 2147483647 w 2905"/>
                <a:gd name="T19" fmla="*/ 2147483647 h 1117"/>
                <a:gd name="T20" fmla="*/ 2147483647 w 2905"/>
                <a:gd name="T21" fmla="*/ 2147483647 h 1117"/>
                <a:gd name="T22" fmla="*/ 2147483647 w 2905"/>
                <a:gd name="T23" fmla="*/ 2147483647 h 1117"/>
                <a:gd name="T24" fmla="*/ 2147483647 w 2905"/>
                <a:gd name="T25" fmla="*/ 2147483647 h 1117"/>
                <a:gd name="T26" fmla="*/ 2147483647 w 2905"/>
                <a:gd name="T27" fmla="*/ 2147483647 h 1117"/>
                <a:gd name="T28" fmla="*/ 2147483647 w 2905"/>
                <a:gd name="T29" fmla="*/ 2147483647 h 1117"/>
                <a:gd name="T30" fmla="*/ 2147483647 w 2905"/>
                <a:gd name="T31" fmla="*/ 2147483647 h 1117"/>
                <a:gd name="T32" fmla="*/ 2147483647 w 2905"/>
                <a:gd name="T33" fmla="*/ 2147483647 h 1117"/>
                <a:gd name="T34" fmla="*/ 2147483647 w 2905"/>
                <a:gd name="T35" fmla="*/ 2147483647 h 1117"/>
                <a:gd name="T36" fmla="*/ 2147483647 w 2905"/>
                <a:gd name="T37" fmla="*/ 2147483647 h 1117"/>
                <a:gd name="T38" fmla="*/ 2147483647 w 2905"/>
                <a:gd name="T39" fmla="*/ 2147483647 h 1117"/>
                <a:gd name="T40" fmla="*/ 2147483647 w 2905"/>
                <a:gd name="T41" fmla="*/ 2147483647 h 1117"/>
                <a:gd name="T42" fmla="*/ 2147483647 w 2905"/>
                <a:gd name="T43" fmla="*/ 2147483647 h 1117"/>
                <a:gd name="T44" fmla="*/ 2147483647 w 2905"/>
                <a:gd name="T45" fmla="*/ 2147483647 h 1117"/>
                <a:gd name="T46" fmla="*/ 2147483647 w 2905"/>
                <a:gd name="T47" fmla="*/ 2147483647 h 1117"/>
                <a:gd name="T48" fmla="*/ 2147483647 w 2905"/>
                <a:gd name="T49" fmla="*/ 2147483647 h 1117"/>
                <a:gd name="T50" fmla="*/ 2147483647 w 2905"/>
                <a:gd name="T51" fmla="*/ 2147483647 h 1117"/>
                <a:gd name="T52" fmla="*/ 2147483647 w 2905"/>
                <a:gd name="T53" fmla="*/ 2147483647 h 1117"/>
                <a:gd name="T54" fmla="*/ 2147483647 w 2905"/>
                <a:gd name="T55" fmla="*/ 2147483647 h 1117"/>
                <a:gd name="T56" fmla="*/ 2147483647 w 2905"/>
                <a:gd name="T57" fmla="*/ 2147483647 h 1117"/>
                <a:gd name="T58" fmla="*/ 2147483647 w 2905"/>
                <a:gd name="T59" fmla="*/ 2147483647 h 1117"/>
                <a:gd name="T60" fmla="*/ 2147483647 w 2905"/>
                <a:gd name="T61" fmla="*/ 2147483647 h 1117"/>
                <a:gd name="T62" fmla="*/ 2147483647 w 2905"/>
                <a:gd name="T63" fmla="*/ 2147483647 h 1117"/>
                <a:gd name="T64" fmla="*/ 2147483647 w 2905"/>
                <a:gd name="T65" fmla="*/ 2147483647 h 1117"/>
                <a:gd name="T66" fmla="*/ 2147483647 w 2905"/>
                <a:gd name="T67" fmla="*/ 2147483647 h 1117"/>
                <a:gd name="T68" fmla="*/ 2147483647 w 2905"/>
                <a:gd name="T69" fmla="*/ 2147483647 h 1117"/>
                <a:gd name="T70" fmla="*/ 2147483647 w 2905"/>
                <a:gd name="T71" fmla="*/ 2147483647 h 1117"/>
                <a:gd name="T72" fmla="*/ 2147483647 w 2905"/>
                <a:gd name="T73" fmla="*/ 2147483647 h 1117"/>
                <a:gd name="T74" fmla="*/ 2147483647 w 2905"/>
                <a:gd name="T75" fmla="*/ 2147483647 h 1117"/>
                <a:gd name="T76" fmla="*/ 2147483647 w 2905"/>
                <a:gd name="T77" fmla="*/ 2147483647 h 1117"/>
                <a:gd name="T78" fmla="*/ 2147483647 w 2905"/>
                <a:gd name="T79" fmla="*/ 2147483647 h 1117"/>
                <a:gd name="T80" fmla="*/ 2147483647 w 2905"/>
                <a:gd name="T81" fmla="*/ 2147483647 h 1117"/>
                <a:gd name="T82" fmla="*/ 2147483647 w 2905"/>
                <a:gd name="T83" fmla="*/ 2147483647 h 1117"/>
                <a:gd name="T84" fmla="*/ 2147483647 w 2905"/>
                <a:gd name="T85" fmla="*/ 2147483647 h 1117"/>
                <a:gd name="T86" fmla="*/ 2147483647 w 2905"/>
                <a:gd name="T87" fmla="*/ 2147483647 h 1117"/>
                <a:gd name="T88" fmla="*/ 2147483647 w 2905"/>
                <a:gd name="T89" fmla="*/ 2147483647 h 1117"/>
                <a:gd name="T90" fmla="*/ 2147483647 w 2905"/>
                <a:gd name="T91" fmla="*/ 2147483647 h 1117"/>
                <a:gd name="T92" fmla="*/ 2147483647 w 2905"/>
                <a:gd name="T93" fmla="*/ 2147483647 h 1117"/>
                <a:gd name="T94" fmla="*/ 2147483647 w 2905"/>
                <a:gd name="T95" fmla="*/ 2147483647 h 1117"/>
                <a:gd name="T96" fmla="*/ 2147483647 w 2905"/>
                <a:gd name="T97" fmla="*/ 2147483647 h 1117"/>
                <a:gd name="T98" fmla="*/ 2147483647 w 2905"/>
                <a:gd name="T99" fmla="*/ 2147483647 h 1117"/>
                <a:gd name="T100" fmla="*/ 0 w 2905"/>
                <a:gd name="T101" fmla="*/ 2147483647 h 1117"/>
                <a:gd name="T102" fmla="*/ 2147483647 w 2905"/>
                <a:gd name="T103" fmla="*/ 2147483647 h 1117"/>
                <a:gd name="T104" fmla="*/ 2147483647 w 2905"/>
                <a:gd name="T105" fmla="*/ 2147483647 h 1117"/>
                <a:gd name="T106" fmla="*/ 2147483647 w 2905"/>
                <a:gd name="T107" fmla="*/ 2147483647 h 1117"/>
                <a:gd name="T108" fmla="*/ 2147483647 w 2905"/>
                <a:gd name="T109" fmla="*/ 2147483647 h 1117"/>
                <a:gd name="T110" fmla="*/ 2147483647 w 2905"/>
                <a:gd name="T111" fmla="*/ 2147483647 h 1117"/>
                <a:gd name="T112" fmla="*/ 2147483647 w 2905"/>
                <a:gd name="T113" fmla="*/ 2147483647 h 1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05" h="1117">
                  <a:moveTo>
                    <a:pt x="96" y="51"/>
                  </a:moveTo>
                  <a:lnTo>
                    <a:pt x="117" y="50"/>
                  </a:lnTo>
                  <a:lnTo>
                    <a:pt x="138" y="50"/>
                  </a:lnTo>
                  <a:lnTo>
                    <a:pt x="160" y="47"/>
                  </a:lnTo>
                  <a:lnTo>
                    <a:pt x="176" y="45"/>
                  </a:lnTo>
                  <a:lnTo>
                    <a:pt x="192" y="42"/>
                  </a:lnTo>
                  <a:lnTo>
                    <a:pt x="208" y="39"/>
                  </a:lnTo>
                  <a:lnTo>
                    <a:pt x="223" y="36"/>
                  </a:lnTo>
                  <a:lnTo>
                    <a:pt x="234" y="32"/>
                  </a:lnTo>
                  <a:lnTo>
                    <a:pt x="245" y="29"/>
                  </a:lnTo>
                  <a:lnTo>
                    <a:pt x="255" y="25"/>
                  </a:lnTo>
                  <a:lnTo>
                    <a:pt x="266" y="20"/>
                  </a:lnTo>
                  <a:lnTo>
                    <a:pt x="271" y="16"/>
                  </a:lnTo>
                  <a:lnTo>
                    <a:pt x="282" y="12"/>
                  </a:lnTo>
                  <a:lnTo>
                    <a:pt x="287" y="9"/>
                  </a:lnTo>
                  <a:lnTo>
                    <a:pt x="293" y="4"/>
                  </a:lnTo>
                  <a:lnTo>
                    <a:pt x="303" y="0"/>
                  </a:lnTo>
                  <a:lnTo>
                    <a:pt x="303" y="1"/>
                  </a:lnTo>
                  <a:lnTo>
                    <a:pt x="309" y="1"/>
                  </a:lnTo>
                  <a:lnTo>
                    <a:pt x="314" y="3"/>
                  </a:lnTo>
                  <a:lnTo>
                    <a:pt x="319" y="4"/>
                  </a:lnTo>
                  <a:lnTo>
                    <a:pt x="325" y="6"/>
                  </a:lnTo>
                  <a:lnTo>
                    <a:pt x="330" y="9"/>
                  </a:lnTo>
                  <a:lnTo>
                    <a:pt x="335" y="10"/>
                  </a:lnTo>
                  <a:lnTo>
                    <a:pt x="341" y="12"/>
                  </a:lnTo>
                  <a:lnTo>
                    <a:pt x="351" y="13"/>
                  </a:lnTo>
                  <a:lnTo>
                    <a:pt x="356" y="15"/>
                  </a:lnTo>
                  <a:lnTo>
                    <a:pt x="362" y="16"/>
                  </a:lnTo>
                  <a:lnTo>
                    <a:pt x="367" y="17"/>
                  </a:lnTo>
                  <a:lnTo>
                    <a:pt x="378" y="19"/>
                  </a:lnTo>
                  <a:lnTo>
                    <a:pt x="383" y="19"/>
                  </a:lnTo>
                  <a:lnTo>
                    <a:pt x="388" y="20"/>
                  </a:lnTo>
                  <a:lnTo>
                    <a:pt x="394" y="20"/>
                  </a:lnTo>
                  <a:lnTo>
                    <a:pt x="404" y="20"/>
                  </a:lnTo>
                  <a:lnTo>
                    <a:pt x="415" y="22"/>
                  </a:lnTo>
                  <a:lnTo>
                    <a:pt x="426" y="22"/>
                  </a:lnTo>
                  <a:lnTo>
                    <a:pt x="436" y="22"/>
                  </a:lnTo>
                  <a:lnTo>
                    <a:pt x="452" y="22"/>
                  </a:lnTo>
                  <a:lnTo>
                    <a:pt x="463" y="22"/>
                  </a:lnTo>
                  <a:lnTo>
                    <a:pt x="474" y="22"/>
                  </a:lnTo>
                  <a:lnTo>
                    <a:pt x="484" y="22"/>
                  </a:lnTo>
                  <a:lnTo>
                    <a:pt x="495" y="22"/>
                  </a:lnTo>
                  <a:lnTo>
                    <a:pt x="511" y="22"/>
                  </a:lnTo>
                  <a:lnTo>
                    <a:pt x="521" y="22"/>
                  </a:lnTo>
                  <a:lnTo>
                    <a:pt x="532" y="22"/>
                  </a:lnTo>
                  <a:lnTo>
                    <a:pt x="548" y="22"/>
                  </a:lnTo>
                  <a:lnTo>
                    <a:pt x="559" y="22"/>
                  </a:lnTo>
                  <a:lnTo>
                    <a:pt x="569" y="20"/>
                  </a:lnTo>
                  <a:lnTo>
                    <a:pt x="585" y="20"/>
                  </a:lnTo>
                  <a:lnTo>
                    <a:pt x="596" y="20"/>
                  </a:lnTo>
                  <a:lnTo>
                    <a:pt x="607" y="20"/>
                  </a:lnTo>
                  <a:lnTo>
                    <a:pt x="623" y="19"/>
                  </a:lnTo>
                  <a:lnTo>
                    <a:pt x="633" y="19"/>
                  </a:lnTo>
                  <a:lnTo>
                    <a:pt x="644" y="19"/>
                  </a:lnTo>
                  <a:lnTo>
                    <a:pt x="660" y="19"/>
                  </a:lnTo>
                  <a:lnTo>
                    <a:pt x="670" y="17"/>
                  </a:lnTo>
                  <a:lnTo>
                    <a:pt x="681" y="17"/>
                  </a:lnTo>
                  <a:lnTo>
                    <a:pt x="692" y="17"/>
                  </a:lnTo>
                  <a:lnTo>
                    <a:pt x="708" y="17"/>
                  </a:lnTo>
                  <a:lnTo>
                    <a:pt x="718" y="17"/>
                  </a:lnTo>
                  <a:lnTo>
                    <a:pt x="729" y="17"/>
                  </a:lnTo>
                  <a:lnTo>
                    <a:pt x="740" y="17"/>
                  </a:lnTo>
                  <a:lnTo>
                    <a:pt x="750" y="17"/>
                  </a:lnTo>
                  <a:lnTo>
                    <a:pt x="761" y="17"/>
                  </a:lnTo>
                  <a:lnTo>
                    <a:pt x="771" y="17"/>
                  </a:lnTo>
                  <a:lnTo>
                    <a:pt x="782" y="19"/>
                  </a:lnTo>
                  <a:lnTo>
                    <a:pt x="793" y="22"/>
                  </a:lnTo>
                  <a:lnTo>
                    <a:pt x="803" y="26"/>
                  </a:lnTo>
                  <a:lnTo>
                    <a:pt x="809" y="32"/>
                  </a:lnTo>
                  <a:lnTo>
                    <a:pt x="819" y="38"/>
                  </a:lnTo>
                  <a:lnTo>
                    <a:pt x="830" y="42"/>
                  </a:lnTo>
                  <a:lnTo>
                    <a:pt x="841" y="45"/>
                  </a:lnTo>
                  <a:lnTo>
                    <a:pt x="851" y="47"/>
                  </a:lnTo>
                  <a:lnTo>
                    <a:pt x="883" y="47"/>
                  </a:lnTo>
                  <a:lnTo>
                    <a:pt x="889" y="45"/>
                  </a:lnTo>
                  <a:lnTo>
                    <a:pt x="894" y="42"/>
                  </a:lnTo>
                  <a:lnTo>
                    <a:pt x="904" y="39"/>
                  </a:lnTo>
                  <a:lnTo>
                    <a:pt x="910" y="35"/>
                  </a:lnTo>
                  <a:lnTo>
                    <a:pt x="915" y="31"/>
                  </a:lnTo>
                  <a:lnTo>
                    <a:pt x="926" y="26"/>
                  </a:lnTo>
                  <a:lnTo>
                    <a:pt x="926" y="23"/>
                  </a:lnTo>
                  <a:lnTo>
                    <a:pt x="931" y="22"/>
                  </a:lnTo>
                  <a:lnTo>
                    <a:pt x="952" y="20"/>
                  </a:lnTo>
                  <a:lnTo>
                    <a:pt x="979" y="20"/>
                  </a:lnTo>
                  <a:lnTo>
                    <a:pt x="1000" y="20"/>
                  </a:lnTo>
                  <a:lnTo>
                    <a:pt x="1022" y="20"/>
                  </a:lnTo>
                  <a:lnTo>
                    <a:pt x="1048" y="20"/>
                  </a:lnTo>
                  <a:lnTo>
                    <a:pt x="1069" y="20"/>
                  </a:lnTo>
                  <a:lnTo>
                    <a:pt x="1091" y="20"/>
                  </a:lnTo>
                  <a:lnTo>
                    <a:pt x="1112" y="20"/>
                  </a:lnTo>
                  <a:lnTo>
                    <a:pt x="1133" y="19"/>
                  </a:lnTo>
                  <a:lnTo>
                    <a:pt x="1155" y="19"/>
                  </a:lnTo>
                  <a:lnTo>
                    <a:pt x="1171" y="19"/>
                  </a:lnTo>
                  <a:lnTo>
                    <a:pt x="1192" y="19"/>
                  </a:lnTo>
                  <a:lnTo>
                    <a:pt x="1213" y="19"/>
                  </a:lnTo>
                  <a:lnTo>
                    <a:pt x="1234" y="19"/>
                  </a:lnTo>
                  <a:lnTo>
                    <a:pt x="1250" y="19"/>
                  </a:lnTo>
                  <a:lnTo>
                    <a:pt x="1272" y="19"/>
                  </a:lnTo>
                  <a:lnTo>
                    <a:pt x="1293" y="19"/>
                  </a:lnTo>
                  <a:lnTo>
                    <a:pt x="1309" y="19"/>
                  </a:lnTo>
                  <a:lnTo>
                    <a:pt x="1330" y="19"/>
                  </a:lnTo>
                  <a:lnTo>
                    <a:pt x="1351" y="19"/>
                  </a:lnTo>
                  <a:lnTo>
                    <a:pt x="1367" y="19"/>
                  </a:lnTo>
                  <a:lnTo>
                    <a:pt x="1389" y="19"/>
                  </a:lnTo>
                  <a:lnTo>
                    <a:pt x="1410" y="20"/>
                  </a:lnTo>
                  <a:lnTo>
                    <a:pt x="1431" y="20"/>
                  </a:lnTo>
                  <a:lnTo>
                    <a:pt x="1447" y="20"/>
                  </a:lnTo>
                  <a:lnTo>
                    <a:pt x="1468" y="20"/>
                  </a:lnTo>
                  <a:lnTo>
                    <a:pt x="1490" y="22"/>
                  </a:lnTo>
                  <a:lnTo>
                    <a:pt x="1511" y="22"/>
                  </a:lnTo>
                  <a:lnTo>
                    <a:pt x="1532" y="23"/>
                  </a:lnTo>
                  <a:lnTo>
                    <a:pt x="1559" y="23"/>
                  </a:lnTo>
                  <a:lnTo>
                    <a:pt x="1580" y="25"/>
                  </a:lnTo>
                  <a:lnTo>
                    <a:pt x="1601" y="26"/>
                  </a:lnTo>
                  <a:lnTo>
                    <a:pt x="1617" y="26"/>
                  </a:lnTo>
                  <a:lnTo>
                    <a:pt x="1628" y="26"/>
                  </a:lnTo>
                  <a:lnTo>
                    <a:pt x="1644" y="28"/>
                  </a:lnTo>
                  <a:lnTo>
                    <a:pt x="1660" y="28"/>
                  </a:lnTo>
                  <a:lnTo>
                    <a:pt x="1671" y="28"/>
                  </a:lnTo>
                  <a:lnTo>
                    <a:pt x="1687" y="28"/>
                  </a:lnTo>
                  <a:lnTo>
                    <a:pt x="1703" y="28"/>
                  </a:lnTo>
                  <a:lnTo>
                    <a:pt x="1713" y="28"/>
                  </a:lnTo>
                  <a:lnTo>
                    <a:pt x="1729" y="28"/>
                  </a:lnTo>
                  <a:lnTo>
                    <a:pt x="1745" y="28"/>
                  </a:lnTo>
                  <a:lnTo>
                    <a:pt x="1761" y="28"/>
                  </a:lnTo>
                  <a:lnTo>
                    <a:pt x="1777" y="28"/>
                  </a:lnTo>
                  <a:lnTo>
                    <a:pt x="1793" y="26"/>
                  </a:lnTo>
                  <a:lnTo>
                    <a:pt x="1804" y="26"/>
                  </a:lnTo>
                  <a:lnTo>
                    <a:pt x="1820" y="26"/>
                  </a:lnTo>
                  <a:lnTo>
                    <a:pt x="1836" y="25"/>
                  </a:lnTo>
                  <a:lnTo>
                    <a:pt x="1852" y="25"/>
                  </a:lnTo>
                  <a:lnTo>
                    <a:pt x="1868" y="25"/>
                  </a:lnTo>
                  <a:lnTo>
                    <a:pt x="1883" y="23"/>
                  </a:lnTo>
                  <a:lnTo>
                    <a:pt x="1894" y="23"/>
                  </a:lnTo>
                  <a:lnTo>
                    <a:pt x="1910" y="23"/>
                  </a:lnTo>
                  <a:lnTo>
                    <a:pt x="1926" y="22"/>
                  </a:lnTo>
                  <a:lnTo>
                    <a:pt x="1942" y="22"/>
                  </a:lnTo>
                  <a:lnTo>
                    <a:pt x="1953" y="22"/>
                  </a:lnTo>
                  <a:lnTo>
                    <a:pt x="1969" y="20"/>
                  </a:lnTo>
                  <a:lnTo>
                    <a:pt x="1979" y="20"/>
                  </a:lnTo>
                  <a:lnTo>
                    <a:pt x="1995" y="20"/>
                  </a:lnTo>
                  <a:lnTo>
                    <a:pt x="2006" y="20"/>
                  </a:lnTo>
                  <a:lnTo>
                    <a:pt x="2022" y="19"/>
                  </a:lnTo>
                  <a:lnTo>
                    <a:pt x="2032" y="19"/>
                  </a:lnTo>
                  <a:lnTo>
                    <a:pt x="2048" y="19"/>
                  </a:lnTo>
                  <a:lnTo>
                    <a:pt x="2059" y="19"/>
                  </a:lnTo>
                  <a:lnTo>
                    <a:pt x="2059" y="20"/>
                  </a:lnTo>
                  <a:lnTo>
                    <a:pt x="2059" y="22"/>
                  </a:lnTo>
                  <a:lnTo>
                    <a:pt x="2064" y="23"/>
                  </a:lnTo>
                  <a:lnTo>
                    <a:pt x="2064" y="25"/>
                  </a:lnTo>
                  <a:lnTo>
                    <a:pt x="2070" y="26"/>
                  </a:lnTo>
                  <a:lnTo>
                    <a:pt x="2070" y="28"/>
                  </a:lnTo>
                  <a:lnTo>
                    <a:pt x="2075" y="29"/>
                  </a:lnTo>
                  <a:lnTo>
                    <a:pt x="2075" y="31"/>
                  </a:lnTo>
                  <a:lnTo>
                    <a:pt x="2086" y="31"/>
                  </a:lnTo>
                  <a:lnTo>
                    <a:pt x="2102" y="32"/>
                  </a:lnTo>
                  <a:lnTo>
                    <a:pt x="2118" y="32"/>
                  </a:lnTo>
                  <a:lnTo>
                    <a:pt x="2139" y="34"/>
                  </a:lnTo>
                  <a:lnTo>
                    <a:pt x="2155" y="34"/>
                  </a:lnTo>
                  <a:lnTo>
                    <a:pt x="2171" y="35"/>
                  </a:lnTo>
                  <a:lnTo>
                    <a:pt x="2187" y="35"/>
                  </a:lnTo>
                  <a:lnTo>
                    <a:pt x="2203" y="36"/>
                  </a:lnTo>
                  <a:lnTo>
                    <a:pt x="2224" y="38"/>
                  </a:lnTo>
                  <a:lnTo>
                    <a:pt x="2240" y="39"/>
                  </a:lnTo>
                  <a:lnTo>
                    <a:pt x="2256" y="39"/>
                  </a:lnTo>
                  <a:lnTo>
                    <a:pt x="2272" y="41"/>
                  </a:lnTo>
                  <a:lnTo>
                    <a:pt x="2283" y="41"/>
                  </a:lnTo>
                  <a:lnTo>
                    <a:pt x="2298" y="42"/>
                  </a:lnTo>
                  <a:lnTo>
                    <a:pt x="2314" y="42"/>
                  </a:lnTo>
                  <a:lnTo>
                    <a:pt x="2325" y="42"/>
                  </a:lnTo>
                  <a:lnTo>
                    <a:pt x="2341" y="38"/>
                  </a:lnTo>
                  <a:lnTo>
                    <a:pt x="2341" y="36"/>
                  </a:lnTo>
                  <a:lnTo>
                    <a:pt x="2336" y="35"/>
                  </a:lnTo>
                  <a:lnTo>
                    <a:pt x="2336" y="34"/>
                  </a:lnTo>
                  <a:lnTo>
                    <a:pt x="2330" y="32"/>
                  </a:lnTo>
                  <a:lnTo>
                    <a:pt x="2330" y="31"/>
                  </a:lnTo>
                  <a:lnTo>
                    <a:pt x="2325" y="29"/>
                  </a:lnTo>
                  <a:lnTo>
                    <a:pt x="2325" y="28"/>
                  </a:lnTo>
                  <a:lnTo>
                    <a:pt x="2325" y="26"/>
                  </a:lnTo>
                  <a:lnTo>
                    <a:pt x="2373" y="13"/>
                  </a:lnTo>
                  <a:lnTo>
                    <a:pt x="2384" y="13"/>
                  </a:lnTo>
                  <a:lnTo>
                    <a:pt x="2394" y="13"/>
                  </a:lnTo>
                  <a:lnTo>
                    <a:pt x="2410" y="13"/>
                  </a:lnTo>
                  <a:lnTo>
                    <a:pt x="2421" y="13"/>
                  </a:lnTo>
                  <a:lnTo>
                    <a:pt x="2437" y="12"/>
                  </a:lnTo>
                  <a:lnTo>
                    <a:pt x="2453" y="12"/>
                  </a:lnTo>
                  <a:lnTo>
                    <a:pt x="2474" y="12"/>
                  </a:lnTo>
                  <a:lnTo>
                    <a:pt x="2490" y="12"/>
                  </a:lnTo>
                  <a:lnTo>
                    <a:pt x="2511" y="10"/>
                  </a:lnTo>
                  <a:lnTo>
                    <a:pt x="2527" y="10"/>
                  </a:lnTo>
                  <a:lnTo>
                    <a:pt x="2549" y="10"/>
                  </a:lnTo>
                  <a:lnTo>
                    <a:pt x="2570" y="9"/>
                  </a:lnTo>
                  <a:lnTo>
                    <a:pt x="2586" y="9"/>
                  </a:lnTo>
                  <a:lnTo>
                    <a:pt x="2607" y="9"/>
                  </a:lnTo>
                  <a:lnTo>
                    <a:pt x="2628" y="9"/>
                  </a:lnTo>
                  <a:lnTo>
                    <a:pt x="2650" y="9"/>
                  </a:lnTo>
                  <a:lnTo>
                    <a:pt x="2671" y="9"/>
                  </a:lnTo>
                  <a:lnTo>
                    <a:pt x="2692" y="7"/>
                  </a:lnTo>
                  <a:lnTo>
                    <a:pt x="2713" y="7"/>
                  </a:lnTo>
                  <a:lnTo>
                    <a:pt x="2729" y="7"/>
                  </a:lnTo>
                  <a:lnTo>
                    <a:pt x="2751" y="9"/>
                  </a:lnTo>
                  <a:lnTo>
                    <a:pt x="2767" y="9"/>
                  </a:lnTo>
                  <a:lnTo>
                    <a:pt x="2788" y="9"/>
                  </a:lnTo>
                  <a:lnTo>
                    <a:pt x="2804" y="9"/>
                  </a:lnTo>
                  <a:lnTo>
                    <a:pt x="2820" y="10"/>
                  </a:lnTo>
                  <a:lnTo>
                    <a:pt x="2836" y="10"/>
                  </a:lnTo>
                  <a:lnTo>
                    <a:pt x="2852" y="12"/>
                  </a:lnTo>
                  <a:lnTo>
                    <a:pt x="2862" y="13"/>
                  </a:lnTo>
                  <a:lnTo>
                    <a:pt x="2878" y="13"/>
                  </a:lnTo>
                  <a:lnTo>
                    <a:pt x="2889" y="15"/>
                  </a:lnTo>
                  <a:lnTo>
                    <a:pt x="2900" y="16"/>
                  </a:lnTo>
                  <a:lnTo>
                    <a:pt x="2905" y="19"/>
                  </a:lnTo>
                  <a:lnTo>
                    <a:pt x="2857" y="31"/>
                  </a:lnTo>
                  <a:lnTo>
                    <a:pt x="2857" y="35"/>
                  </a:lnTo>
                  <a:lnTo>
                    <a:pt x="2862" y="38"/>
                  </a:lnTo>
                  <a:lnTo>
                    <a:pt x="2868" y="42"/>
                  </a:lnTo>
                  <a:lnTo>
                    <a:pt x="2873" y="47"/>
                  </a:lnTo>
                  <a:lnTo>
                    <a:pt x="2884" y="51"/>
                  </a:lnTo>
                  <a:lnTo>
                    <a:pt x="2889" y="54"/>
                  </a:lnTo>
                  <a:lnTo>
                    <a:pt x="2900" y="58"/>
                  </a:lnTo>
                  <a:lnTo>
                    <a:pt x="2905" y="60"/>
                  </a:lnTo>
                  <a:lnTo>
                    <a:pt x="2884" y="71"/>
                  </a:lnTo>
                  <a:lnTo>
                    <a:pt x="2868" y="85"/>
                  </a:lnTo>
                  <a:lnTo>
                    <a:pt x="2862" y="98"/>
                  </a:lnTo>
                  <a:lnTo>
                    <a:pt x="2862" y="111"/>
                  </a:lnTo>
                  <a:lnTo>
                    <a:pt x="2862" y="125"/>
                  </a:lnTo>
                  <a:lnTo>
                    <a:pt x="2862" y="139"/>
                  </a:lnTo>
                  <a:lnTo>
                    <a:pt x="2857" y="152"/>
                  </a:lnTo>
                  <a:lnTo>
                    <a:pt x="2841" y="163"/>
                  </a:lnTo>
                  <a:lnTo>
                    <a:pt x="2825" y="166"/>
                  </a:lnTo>
                  <a:lnTo>
                    <a:pt x="2761" y="168"/>
                  </a:lnTo>
                  <a:lnTo>
                    <a:pt x="2772" y="169"/>
                  </a:lnTo>
                  <a:lnTo>
                    <a:pt x="2777" y="171"/>
                  </a:lnTo>
                  <a:lnTo>
                    <a:pt x="2783" y="174"/>
                  </a:lnTo>
                  <a:lnTo>
                    <a:pt x="2788" y="175"/>
                  </a:lnTo>
                  <a:lnTo>
                    <a:pt x="2793" y="178"/>
                  </a:lnTo>
                  <a:lnTo>
                    <a:pt x="2799" y="179"/>
                  </a:lnTo>
                  <a:lnTo>
                    <a:pt x="2804" y="182"/>
                  </a:lnTo>
                  <a:lnTo>
                    <a:pt x="2809" y="184"/>
                  </a:lnTo>
                  <a:lnTo>
                    <a:pt x="2793" y="194"/>
                  </a:lnTo>
                  <a:lnTo>
                    <a:pt x="2783" y="204"/>
                  </a:lnTo>
                  <a:lnTo>
                    <a:pt x="2777" y="216"/>
                  </a:lnTo>
                  <a:lnTo>
                    <a:pt x="2772" y="227"/>
                  </a:lnTo>
                  <a:lnTo>
                    <a:pt x="2772" y="241"/>
                  </a:lnTo>
                  <a:lnTo>
                    <a:pt x="2772" y="254"/>
                  </a:lnTo>
                  <a:lnTo>
                    <a:pt x="2777" y="267"/>
                  </a:lnTo>
                  <a:lnTo>
                    <a:pt x="2783" y="280"/>
                  </a:lnTo>
                  <a:lnTo>
                    <a:pt x="2788" y="293"/>
                  </a:lnTo>
                  <a:lnTo>
                    <a:pt x="2799" y="306"/>
                  </a:lnTo>
                  <a:lnTo>
                    <a:pt x="2809" y="319"/>
                  </a:lnTo>
                  <a:lnTo>
                    <a:pt x="2820" y="332"/>
                  </a:lnTo>
                  <a:lnTo>
                    <a:pt x="2831" y="344"/>
                  </a:lnTo>
                  <a:lnTo>
                    <a:pt x="2836" y="356"/>
                  </a:lnTo>
                  <a:lnTo>
                    <a:pt x="2846" y="366"/>
                  </a:lnTo>
                  <a:lnTo>
                    <a:pt x="2857" y="376"/>
                  </a:lnTo>
                  <a:lnTo>
                    <a:pt x="2862" y="381"/>
                  </a:lnTo>
                  <a:lnTo>
                    <a:pt x="2857" y="386"/>
                  </a:lnTo>
                  <a:lnTo>
                    <a:pt x="2852" y="392"/>
                  </a:lnTo>
                  <a:lnTo>
                    <a:pt x="2841" y="397"/>
                  </a:lnTo>
                  <a:lnTo>
                    <a:pt x="2831" y="402"/>
                  </a:lnTo>
                  <a:lnTo>
                    <a:pt x="2820" y="408"/>
                  </a:lnTo>
                  <a:lnTo>
                    <a:pt x="2815" y="413"/>
                  </a:lnTo>
                  <a:lnTo>
                    <a:pt x="2809" y="417"/>
                  </a:lnTo>
                  <a:lnTo>
                    <a:pt x="2799" y="437"/>
                  </a:lnTo>
                  <a:lnTo>
                    <a:pt x="2793" y="459"/>
                  </a:lnTo>
                  <a:lnTo>
                    <a:pt x="2793" y="480"/>
                  </a:lnTo>
                  <a:lnTo>
                    <a:pt x="2793" y="502"/>
                  </a:lnTo>
                  <a:lnTo>
                    <a:pt x="2799" y="524"/>
                  </a:lnTo>
                  <a:lnTo>
                    <a:pt x="2804" y="545"/>
                  </a:lnTo>
                  <a:lnTo>
                    <a:pt x="2815" y="567"/>
                  </a:lnTo>
                  <a:lnTo>
                    <a:pt x="2825" y="591"/>
                  </a:lnTo>
                  <a:lnTo>
                    <a:pt x="2836" y="612"/>
                  </a:lnTo>
                  <a:lnTo>
                    <a:pt x="2841" y="634"/>
                  </a:lnTo>
                  <a:lnTo>
                    <a:pt x="2846" y="656"/>
                  </a:lnTo>
                  <a:lnTo>
                    <a:pt x="2852" y="678"/>
                  </a:lnTo>
                  <a:lnTo>
                    <a:pt x="2852" y="700"/>
                  </a:lnTo>
                  <a:lnTo>
                    <a:pt x="2852" y="722"/>
                  </a:lnTo>
                  <a:lnTo>
                    <a:pt x="2841" y="742"/>
                  </a:lnTo>
                  <a:lnTo>
                    <a:pt x="2825" y="763"/>
                  </a:lnTo>
                  <a:lnTo>
                    <a:pt x="2820" y="773"/>
                  </a:lnTo>
                  <a:lnTo>
                    <a:pt x="2820" y="783"/>
                  </a:lnTo>
                  <a:lnTo>
                    <a:pt x="2820" y="795"/>
                  </a:lnTo>
                  <a:lnTo>
                    <a:pt x="2820" y="806"/>
                  </a:lnTo>
                  <a:lnTo>
                    <a:pt x="2820" y="817"/>
                  </a:lnTo>
                  <a:lnTo>
                    <a:pt x="2825" y="828"/>
                  </a:lnTo>
                  <a:lnTo>
                    <a:pt x="2825" y="838"/>
                  </a:lnTo>
                  <a:lnTo>
                    <a:pt x="2825" y="849"/>
                  </a:lnTo>
                  <a:lnTo>
                    <a:pt x="2761" y="866"/>
                  </a:lnTo>
                  <a:lnTo>
                    <a:pt x="2841" y="885"/>
                  </a:lnTo>
                  <a:lnTo>
                    <a:pt x="2841" y="904"/>
                  </a:lnTo>
                  <a:lnTo>
                    <a:pt x="2836" y="925"/>
                  </a:lnTo>
                  <a:lnTo>
                    <a:pt x="2836" y="943"/>
                  </a:lnTo>
                  <a:lnTo>
                    <a:pt x="2831" y="964"/>
                  </a:lnTo>
                  <a:lnTo>
                    <a:pt x="2831" y="984"/>
                  </a:lnTo>
                  <a:lnTo>
                    <a:pt x="2836" y="1003"/>
                  </a:lnTo>
                  <a:lnTo>
                    <a:pt x="2846" y="1024"/>
                  </a:lnTo>
                  <a:lnTo>
                    <a:pt x="2857" y="1041"/>
                  </a:lnTo>
                  <a:lnTo>
                    <a:pt x="2841" y="1047"/>
                  </a:lnTo>
                  <a:lnTo>
                    <a:pt x="2825" y="1051"/>
                  </a:lnTo>
                  <a:lnTo>
                    <a:pt x="2809" y="1056"/>
                  </a:lnTo>
                  <a:lnTo>
                    <a:pt x="2799" y="1060"/>
                  </a:lnTo>
                  <a:lnTo>
                    <a:pt x="2788" y="1065"/>
                  </a:lnTo>
                  <a:lnTo>
                    <a:pt x="2772" y="1069"/>
                  </a:lnTo>
                  <a:lnTo>
                    <a:pt x="2761" y="1073"/>
                  </a:lnTo>
                  <a:lnTo>
                    <a:pt x="2756" y="1078"/>
                  </a:lnTo>
                  <a:lnTo>
                    <a:pt x="2745" y="1082"/>
                  </a:lnTo>
                  <a:lnTo>
                    <a:pt x="2735" y="1086"/>
                  </a:lnTo>
                  <a:lnTo>
                    <a:pt x="2729" y="1092"/>
                  </a:lnTo>
                  <a:lnTo>
                    <a:pt x="2719" y="1097"/>
                  </a:lnTo>
                  <a:lnTo>
                    <a:pt x="2708" y="1101"/>
                  </a:lnTo>
                  <a:lnTo>
                    <a:pt x="2703" y="1107"/>
                  </a:lnTo>
                  <a:lnTo>
                    <a:pt x="2692" y="1111"/>
                  </a:lnTo>
                  <a:lnTo>
                    <a:pt x="2687" y="1117"/>
                  </a:lnTo>
                  <a:lnTo>
                    <a:pt x="2671" y="1114"/>
                  </a:lnTo>
                  <a:lnTo>
                    <a:pt x="2660" y="1111"/>
                  </a:lnTo>
                  <a:lnTo>
                    <a:pt x="2644" y="1110"/>
                  </a:lnTo>
                  <a:lnTo>
                    <a:pt x="2628" y="1108"/>
                  </a:lnTo>
                  <a:lnTo>
                    <a:pt x="2618" y="1108"/>
                  </a:lnTo>
                  <a:lnTo>
                    <a:pt x="2602" y="1107"/>
                  </a:lnTo>
                  <a:lnTo>
                    <a:pt x="2580" y="1107"/>
                  </a:lnTo>
                  <a:lnTo>
                    <a:pt x="2564" y="1107"/>
                  </a:lnTo>
                  <a:lnTo>
                    <a:pt x="2549" y="1107"/>
                  </a:lnTo>
                  <a:lnTo>
                    <a:pt x="2533" y="1108"/>
                  </a:lnTo>
                  <a:lnTo>
                    <a:pt x="2517" y="1108"/>
                  </a:lnTo>
                  <a:lnTo>
                    <a:pt x="2495" y="1108"/>
                  </a:lnTo>
                  <a:lnTo>
                    <a:pt x="2479" y="1108"/>
                  </a:lnTo>
                  <a:lnTo>
                    <a:pt x="2463" y="1110"/>
                  </a:lnTo>
                  <a:lnTo>
                    <a:pt x="2447" y="1110"/>
                  </a:lnTo>
                  <a:lnTo>
                    <a:pt x="2437" y="1110"/>
                  </a:lnTo>
                  <a:lnTo>
                    <a:pt x="2410" y="1111"/>
                  </a:lnTo>
                  <a:lnTo>
                    <a:pt x="2384" y="1113"/>
                  </a:lnTo>
                  <a:lnTo>
                    <a:pt x="2362" y="1113"/>
                  </a:lnTo>
                  <a:lnTo>
                    <a:pt x="2336" y="1114"/>
                  </a:lnTo>
                  <a:lnTo>
                    <a:pt x="2309" y="1114"/>
                  </a:lnTo>
                  <a:lnTo>
                    <a:pt x="2283" y="1116"/>
                  </a:lnTo>
                  <a:lnTo>
                    <a:pt x="2256" y="1116"/>
                  </a:lnTo>
                  <a:lnTo>
                    <a:pt x="2229" y="1116"/>
                  </a:lnTo>
                  <a:lnTo>
                    <a:pt x="2203" y="1117"/>
                  </a:lnTo>
                  <a:lnTo>
                    <a:pt x="2176" y="1117"/>
                  </a:lnTo>
                  <a:lnTo>
                    <a:pt x="2149" y="1117"/>
                  </a:lnTo>
                  <a:lnTo>
                    <a:pt x="2123" y="1117"/>
                  </a:lnTo>
                  <a:lnTo>
                    <a:pt x="2096" y="1117"/>
                  </a:lnTo>
                  <a:lnTo>
                    <a:pt x="2064" y="1117"/>
                  </a:lnTo>
                  <a:lnTo>
                    <a:pt x="2038" y="1117"/>
                  </a:lnTo>
                  <a:lnTo>
                    <a:pt x="2011" y="1117"/>
                  </a:lnTo>
                  <a:lnTo>
                    <a:pt x="1985" y="1117"/>
                  </a:lnTo>
                  <a:lnTo>
                    <a:pt x="1953" y="1117"/>
                  </a:lnTo>
                  <a:lnTo>
                    <a:pt x="1926" y="1117"/>
                  </a:lnTo>
                  <a:lnTo>
                    <a:pt x="1899" y="1116"/>
                  </a:lnTo>
                  <a:lnTo>
                    <a:pt x="1873" y="1116"/>
                  </a:lnTo>
                  <a:lnTo>
                    <a:pt x="1846" y="1116"/>
                  </a:lnTo>
                  <a:lnTo>
                    <a:pt x="1814" y="1116"/>
                  </a:lnTo>
                  <a:lnTo>
                    <a:pt x="1788" y="1116"/>
                  </a:lnTo>
                  <a:lnTo>
                    <a:pt x="1761" y="1116"/>
                  </a:lnTo>
                  <a:lnTo>
                    <a:pt x="1734" y="1116"/>
                  </a:lnTo>
                  <a:lnTo>
                    <a:pt x="1713" y="1114"/>
                  </a:lnTo>
                  <a:lnTo>
                    <a:pt x="1687" y="1114"/>
                  </a:lnTo>
                  <a:lnTo>
                    <a:pt x="1660" y="1114"/>
                  </a:lnTo>
                  <a:lnTo>
                    <a:pt x="1633" y="1114"/>
                  </a:lnTo>
                  <a:lnTo>
                    <a:pt x="1612" y="1114"/>
                  </a:lnTo>
                  <a:lnTo>
                    <a:pt x="1586" y="1114"/>
                  </a:lnTo>
                  <a:lnTo>
                    <a:pt x="1575" y="1111"/>
                  </a:lnTo>
                  <a:lnTo>
                    <a:pt x="1564" y="1107"/>
                  </a:lnTo>
                  <a:lnTo>
                    <a:pt x="1554" y="1102"/>
                  </a:lnTo>
                  <a:lnTo>
                    <a:pt x="1543" y="1098"/>
                  </a:lnTo>
                  <a:lnTo>
                    <a:pt x="1532" y="1094"/>
                  </a:lnTo>
                  <a:lnTo>
                    <a:pt x="1522" y="1089"/>
                  </a:lnTo>
                  <a:lnTo>
                    <a:pt x="1516" y="1085"/>
                  </a:lnTo>
                  <a:lnTo>
                    <a:pt x="1511" y="1082"/>
                  </a:lnTo>
                  <a:lnTo>
                    <a:pt x="1511" y="1079"/>
                  </a:lnTo>
                  <a:lnTo>
                    <a:pt x="1516" y="1075"/>
                  </a:lnTo>
                  <a:lnTo>
                    <a:pt x="1522" y="1070"/>
                  </a:lnTo>
                  <a:lnTo>
                    <a:pt x="1522" y="1066"/>
                  </a:lnTo>
                  <a:lnTo>
                    <a:pt x="1522" y="1062"/>
                  </a:lnTo>
                  <a:lnTo>
                    <a:pt x="1516" y="1057"/>
                  </a:lnTo>
                  <a:lnTo>
                    <a:pt x="1511" y="1053"/>
                  </a:lnTo>
                  <a:lnTo>
                    <a:pt x="1511" y="1048"/>
                  </a:lnTo>
                  <a:lnTo>
                    <a:pt x="1506" y="1056"/>
                  </a:lnTo>
                  <a:lnTo>
                    <a:pt x="1500" y="1060"/>
                  </a:lnTo>
                  <a:lnTo>
                    <a:pt x="1490" y="1066"/>
                  </a:lnTo>
                  <a:lnTo>
                    <a:pt x="1479" y="1072"/>
                  </a:lnTo>
                  <a:lnTo>
                    <a:pt x="1468" y="1078"/>
                  </a:lnTo>
                  <a:lnTo>
                    <a:pt x="1458" y="1083"/>
                  </a:lnTo>
                  <a:lnTo>
                    <a:pt x="1447" y="1089"/>
                  </a:lnTo>
                  <a:lnTo>
                    <a:pt x="1447" y="1095"/>
                  </a:lnTo>
                  <a:lnTo>
                    <a:pt x="1453" y="1097"/>
                  </a:lnTo>
                  <a:lnTo>
                    <a:pt x="1458" y="1098"/>
                  </a:lnTo>
                  <a:lnTo>
                    <a:pt x="1463" y="1100"/>
                  </a:lnTo>
                  <a:lnTo>
                    <a:pt x="1468" y="1101"/>
                  </a:lnTo>
                  <a:lnTo>
                    <a:pt x="1474" y="1104"/>
                  </a:lnTo>
                  <a:lnTo>
                    <a:pt x="1474" y="1105"/>
                  </a:lnTo>
                  <a:lnTo>
                    <a:pt x="1479" y="1108"/>
                  </a:lnTo>
                  <a:lnTo>
                    <a:pt x="1479" y="1111"/>
                  </a:lnTo>
                  <a:lnTo>
                    <a:pt x="521" y="1117"/>
                  </a:lnTo>
                  <a:lnTo>
                    <a:pt x="516" y="1113"/>
                  </a:lnTo>
                  <a:lnTo>
                    <a:pt x="511" y="1110"/>
                  </a:lnTo>
                  <a:lnTo>
                    <a:pt x="505" y="1107"/>
                  </a:lnTo>
                  <a:lnTo>
                    <a:pt x="495" y="1102"/>
                  </a:lnTo>
                  <a:lnTo>
                    <a:pt x="489" y="1100"/>
                  </a:lnTo>
                  <a:lnTo>
                    <a:pt x="484" y="1097"/>
                  </a:lnTo>
                  <a:lnTo>
                    <a:pt x="479" y="1094"/>
                  </a:lnTo>
                  <a:lnTo>
                    <a:pt x="474" y="1092"/>
                  </a:lnTo>
                  <a:lnTo>
                    <a:pt x="468" y="1092"/>
                  </a:lnTo>
                  <a:lnTo>
                    <a:pt x="458" y="1094"/>
                  </a:lnTo>
                  <a:lnTo>
                    <a:pt x="447" y="1094"/>
                  </a:lnTo>
                  <a:lnTo>
                    <a:pt x="436" y="1095"/>
                  </a:lnTo>
                  <a:lnTo>
                    <a:pt x="426" y="1095"/>
                  </a:lnTo>
                  <a:lnTo>
                    <a:pt x="415" y="1095"/>
                  </a:lnTo>
                  <a:lnTo>
                    <a:pt x="399" y="1097"/>
                  </a:lnTo>
                  <a:lnTo>
                    <a:pt x="388" y="1097"/>
                  </a:lnTo>
                  <a:lnTo>
                    <a:pt x="372" y="1097"/>
                  </a:lnTo>
                  <a:lnTo>
                    <a:pt x="356" y="1097"/>
                  </a:lnTo>
                  <a:lnTo>
                    <a:pt x="341" y="1097"/>
                  </a:lnTo>
                  <a:lnTo>
                    <a:pt x="325" y="1097"/>
                  </a:lnTo>
                  <a:lnTo>
                    <a:pt x="309" y="1097"/>
                  </a:lnTo>
                  <a:lnTo>
                    <a:pt x="287" y="1097"/>
                  </a:lnTo>
                  <a:lnTo>
                    <a:pt x="271" y="1097"/>
                  </a:lnTo>
                  <a:lnTo>
                    <a:pt x="255" y="1097"/>
                  </a:lnTo>
                  <a:lnTo>
                    <a:pt x="234" y="1097"/>
                  </a:lnTo>
                  <a:lnTo>
                    <a:pt x="218" y="1097"/>
                  </a:lnTo>
                  <a:lnTo>
                    <a:pt x="202" y="1097"/>
                  </a:lnTo>
                  <a:lnTo>
                    <a:pt x="186" y="1097"/>
                  </a:lnTo>
                  <a:lnTo>
                    <a:pt x="165" y="1097"/>
                  </a:lnTo>
                  <a:lnTo>
                    <a:pt x="149" y="1095"/>
                  </a:lnTo>
                  <a:lnTo>
                    <a:pt x="138" y="1095"/>
                  </a:lnTo>
                  <a:lnTo>
                    <a:pt x="122" y="1095"/>
                  </a:lnTo>
                  <a:lnTo>
                    <a:pt x="106" y="1095"/>
                  </a:lnTo>
                  <a:lnTo>
                    <a:pt x="90" y="1094"/>
                  </a:lnTo>
                  <a:lnTo>
                    <a:pt x="80" y="1094"/>
                  </a:lnTo>
                  <a:lnTo>
                    <a:pt x="69" y="1092"/>
                  </a:lnTo>
                  <a:lnTo>
                    <a:pt x="59" y="1092"/>
                  </a:lnTo>
                  <a:lnTo>
                    <a:pt x="48" y="1092"/>
                  </a:lnTo>
                  <a:lnTo>
                    <a:pt x="43" y="1091"/>
                  </a:lnTo>
                  <a:lnTo>
                    <a:pt x="32" y="1091"/>
                  </a:lnTo>
                  <a:lnTo>
                    <a:pt x="16" y="1086"/>
                  </a:lnTo>
                  <a:lnTo>
                    <a:pt x="16" y="1062"/>
                  </a:lnTo>
                  <a:lnTo>
                    <a:pt x="37" y="1060"/>
                  </a:lnTo>
                  <a:lnTo>
                    <a:pt x="53" y="1056"/>
                  </a:lnTo>
                  <a:lnTo>
                    <a:pt x="64" y="1048"/>
                  </a:lnTo>
                  <a:lnTo>
                    <a:pt x="74" y="1038"/>
                  </a:lnTo>
                  <a:lnTo>
                    <a:pt x="80" y="1027"/>
                  </a:lnTo>
                  <a:lnTo>
                    <a:pt x="80" y="1015"/>
                  </a:lnTo>
                  <a:lnTo>
                    <a:pt x="80" y="1000"/>
                  </a:lnTo>
                  <a:lnTo>
                    <a:pt x="80" y="986"/>
                  </a:lnTo>
                  <a:lnTo>
                    <a:pt x="80" y="971"/>
                  </a:lnTo>
                  <a:lnTo>
                    <a:pt x="74" y="957"/>
                  </a:lnTo>
                  <a:lnTo>
                    <a:pt x="69" y="942"/>
                  </a:lnTo>
                  <a:lnTo>
                    <a:pt x="69" y="929"/>
                  </a:lnTo>
                  <a:lnTo>
                    <a:pt x="64" y="917"/>
                  </a:lnTo>
                  <a:lnTo>
                    <a:pt x="59" y="907"/>
                  </a:lnTo>
                  <a:lnTo>
                    <a:pt x="53" y="898"/>
                  </a:lnTo>
                  <a:lnTo>
                    <a:pt x="48" y="892"/>
                  </a:lnTo>
                  <a:lnTo>
                    <a:pt x="37" y="879"/>
                  </a:lnTo>
                  <a:lnTo>
                    <a:pt x="27" y="863"/>
                  </a:lnTo>
                  <a:lnTo>
                    <a:pt x="21" y="849"/>
                  </a:lnTo>
                  <a:lnTo>
                    <a:pt x="11" y="833"/>
                  </a:lnTo>
                  <a:lnTo>
                    <a:pt x="5" y="815"/>
                  </a:lnTo>
                  <a:lnTo>
                    <a:pt x="5" y="799"/>
                  </a:lnTo>
                  <a:lnTo>
                    <a:pt x="0" y="782"/>
                  </a:lnTo>
                  <a:lnTo>
                    <a:pt x="0" y="764"/>
                  </a:lnTo>
                  <a:lnTo>
                    <a:pt x="5" y="748"/>
                  </a:lnTo>
                  <a:lnTo>
                    <a:pt x="11" y="731"/>
                  </a:lnTo>
                  <a:lnTo>
                    <a:pt x="16" y="715"/>
                  </a:lnTo>
                  <a:lnTo>
                    <a:pt x="27" y="698"/>
                  </a:lnTo>
                  <a:lnTo>
                    <a:pt x="43" y="684"/>
                  </a:lnTo>
                  <a:lnTo>
                    <a:pt x="59" y="669"/>
                  </a:lnTo>
                  <a:lnTo>
                    <a:pt x="74" y="655"/>
                  </a:lnTo>
                  <a:lnTo>
                    <a:pt x="96" y="642"/>
                  </a:lnTo>
                  <a:lnTo>
                    <a:pt x="32" y="626"/>
                  </a:lnTo>
                  <a:lnTo>
                    <a:pt x="37" y="599"/>
                  </a:lnTo>
                  <a:lnTo>
                    <a:pt x="43" y="572"/>
                  </a:lnTo>
                  <a:lnTo>
                    <a:pt x="48" y="544"/>
                  </a:lnTo>
                  <a:lnTo>
                    <a:pt x="48" y="516"/>
                  </a:lnTo>
                  <a:lnTo>
                    <a:pt x="53" y="487"/>
                  </a:lnTo>
                  <a:lnTo>
                    <a:pt x="48" y="461"/>
                  </a:lnTo>
                  <a:lnTo>
                    <a:pt x="37" y="433"/>
                  </a:lnTo>
                  <a:lnTo>
                    <a:pt x="16" y="408"/>
                  </a:lnTo>
                  <a:lnTo>
                    <a:pt x="11" y="397"/>
                  </a:lnTo>
                  <a:lnTo>
                    <a:pt x="5" y="384"/>
                  </a:lnTo>
                  <a:lnTo>
                    <a:pt x="0" y="372"/>
                  </a:lnTo>
                  <a:lnTo>
                    <a:pt x="0" y="357"/>
                  </a:lnTo>
                  <a:lnTo>
                    <a:pt x="0" y="344"/>
                  </a:lnTo>
                  <a:lnTo>
                    <a:pt x="0" y="331"/>
                  </a:lnTo>
                  <a:lnTo>
                    <a:pt x="5" y="316"/>
                  </a:lnTo>
                  <a:lnTo>
                    <a:pt x="11" y="303"/>
                  </a:lnTo>
                  <a:lnTo>
                    <a:pt x="21" y="290"/>
                  </a:lnTo>
                  <a:lnTo>
                    <a:pt x="27" y="276"/>
                  </a:lnTo>
                  <a:lnTo>
                    <a:pt x="37" y="262"/>
                  </a:lnTo>
                  <a:lnTo>
                    <a:pt x="53" y="251"/>
                  </a:lnTo>
                  <a:lnTo>
                    <a:pt x="64" y="238"/>
                  </a:lnTo>
                  <a:lnTo>
                    <a:pt x="80" y="227"/>
                  </a:lnTo>
                  <a:lnTo>
                    <a:pt x="96" y="216"/>
                  </a:lnTo>
                  <a:lnTo>
                    <a:pt x="112" y="207"/>
                  </a:lnTo>
                  <a:lnTo>
                    <a:pt x="112" y="203"/>
                  </a:lnTo>
                  <a:lnTo>
                    <a:pt x="106" y="200"/>
                  </a:lnTo>
                  <a:lnTo>
                    <a:pt x="101" y="197"/>
                  </a:lnTo>
                  <a:lnTo>
                    <a:pt x="96" y="192"/>
                  </a:lnTo>
                  <a:lnTo>
                    <a:pt x="85" y="190"/>
                  </a:lnTo>
                  <a:lnTo>
                    <a:pt x="80" y="187"/>
                  </a:lnTo>
                  <a:lnTo>
                    <a:pt x="74" y="184"/>
                  </a:lnTo>
                  <a:lnTo>
                    <a:pt x="64" y="182"/>
                  </a:lnTo>
                  <a:lnTo>
                    <a:pt x="112" y="169"/>
                  </a:lnTo>
                  <a:lnTo>
                    <a:pt x="101" y="169"/>
                  </a:lnTo>
                  <a:lnTo>
                    <a:pt x="90" y="169"/>
                  </a:lnTo>
                  <a:lnTo>
                    <a:pt x="85" y="168"/>
                  </a:lnTo>
                  <a:lnTo>
                    <a:pt x="74" y="168"/>
                  </a:lnTo>
                  <a:lnTo>
                    <a:pt x="69" y="166"/>
                  </a:lnTo>
                  <a:lnTo>
                    <a:pt x="64" y="165"/>
                  </a:lnTo>
                  <a:lnTo>
                    <a:pt x="53" y="163"/>
                  </a:lnTo>
                  <a:lnTo>
                    <a:pt x="48" y="162"/>
                  </a:lnTo>
                  <a:lnTo>
                    <a:pt x="53" y="147"/>
                  </a:lnTo>
                  <a:lnTo>
                    <a:pt x="53" y="133"/>
                  </a:lnTo>
                  <a:lnTo>
                    <a:pt x="59" y="118"/>
                  </a:lnTo>
                  <a:lnTo>
                    <a:pt x="69" y="104"/>
                  </a:lnTo>
                  <a:lnTo>
                    <a:pt x="74" y="89"/>
                  </a:lnTo>
                  <a:lnTo>
                    <a:pt x="85" y="74"/>
                  </a:lnTo>
                  <a:lnTo>
                    <a:pt x="90" y="63"/>
                  </a:lnTo>
                  <a:lnTo>
                    <a:pt x="96" y="51"/>
                  </a:lnTo>
                  <a:close/>
                </a:path>
              </a:pathLst>
            </a:custGeom>
            <a:solidFill>
              <a:srgbClr val="E8E7DC"/>
            </a:solidFill>
            <a:ln w="9525">
              <a:noFill/>
              <a:round/>
              <a:headEnd/>
              <a:tailEnd/>
            </a:ln>
            <a:effectLst/>
          </p:spPr>
          <p:txBody>
            <a:bodyPr lIns="288000" rIns="288000"/>
            <a:lstStyle/>
            <a:p>
              <a:pPr fontAlgn="base">
                <a:spcBef>
                  <a:spcPct val="0"/>
                </a:spcBef>
                <a:spcAft>
                  <a:spcPct val="0"/>
                </a:spcAft>
              </a:pPr>
              <a:endParaRPr lang="es-CL" i="1" dirty="0">
                <a:solidFill>
                  <a:prstClr val="black"/>
                </a:solidFill>
                <a:ea typeface="MS PGothic" pitchFamily="34" charset="-128"/>
              </a:endParaRPr>
            </a:p>
          </p:txBody>
        </p:sp>
        <p:sp>
          <p:nvSpPr>
            <p:cNvPr id="9" name="29 CuadroTexto"/>
            <p:cNvSpPr txBox="1"/>
            <p:nvPr/>
          </p:nvSpPr>
          <p:spPr>
            <a:xfrm>
              <a:off x="683567" y="2411171"/>
              <a:ext cx="7616543" cy="2865709"/>
            </a:xfrm>
            <a:prstGeom prst="rect">
              <a:avLst/>
            </a:prstGeom>
            <a:noFill/>
          </p:spPr>
          <p:txBody>
            <a:bodyPr wrap="square" rtlCol="0">
              <a:spAutoFit/>
            </a:bodyPr>
            <a:lstStyle/>
            <a:p>
              <a:pPr algn="just" fontAlgn="base">
                <a:lnSpc>
                  <a:spcPct val="150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L" sz="2400" b="1" dirty="0" smtClean="0">
                  <a:solidFill>
                    <a:schemeClr val="tx2"/>
                  </a:solidFill>
                </a:rPr>
                <a:t>El Consejo de Responsabilidad Social como una herramienta para apoyar un </a:t>
              </a:r>
              <a:r>
                <a:rPr lang="es-CL" sz="2400" b="1" dirty="0">
                  <a:solidFill>
                    <a:schemeClr val="tx2"/>
                  </a:solidFill>
                </a:rPr>
                <a:t>crecimiento económico más integrado, justo y sostenible con inclusión social y conservación del medio </a:t>
              </a:r>
              <a:r>
                <a:rPr lang="es-CL" sz="2400" b="1" dirty="0" smtClean="0">
                  <a:solidFill>
                    <a:schemeClr val="tx2"/>
                  </a:solidFill>
                </a:rPr>
                <a:t>ambiente, mediante políticas e iniciativas que </a:t>
              </a:r>
              <a:r>
                <a:rPr lang="es-CL" sz="2400" b="1" dirty="0">
                  <a:solidFill>
                    <a:schemeClr val="tx2"/>
                  </a:solidFill>
                </a:rPr>
                <a:t>contribuyen a avanzar hacia </a:t>
              </a:r>
              <a:r>
                <a:rPr lang="es-CL" sz="2400" b="1" dirty="0" smtClean="0">
                  <a:solidFill>
                    <a:schemeClr val="tx2"/>
                  </a:solidFill>
                </a:rPr>
                <a:t>un país mas sustentable. </a:t>
              </a:r>
              <a:endParaRPr lang="es-CL" sz="2000" dirty="0">
                <a:solidFill>
                  <a:prstClr val="black"/>
                </a:solidFill>
                <a:ea typeface="MS PGothic" pitchFamily="34" charset="-128"/>
              </a:endParaRPr>
            </a:p>
          </p:txBody>
        </p:sp>
      </p:grpSp>
      <p:pic>
        <p:nvPicPr>
          <p:cNvPr id="10"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1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12" name="1 Título"/>
          <p:cNvSpPr txBox="1">
            <a:spLocks/>
          </p:cNvSpPr>
          <p:nvPr/>
        </p:nvSpPr>
        <p:spPr>
          <a:xfrm>
            <a:off x="406518" y="107639"/>
            <a:ext cx="5306627"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Visión Estratégica</a:t>
            </a:r>
            <a:endParaRPr lang="es-CL" sz="2800" dirty="0">
              <a:solidFill>
                <a:prstClr val="black"/>
              </a:solidFill>
            </a:endParaRPr>
          </a:p>
        </p:txBody>
      </p:sp>
      <p:sp>
        <p:nvSpPr>
          <p:cNvPr id="13" name="Marcador de número de diapositiva 3"/>
          <p:cNvSpPr>
            <a:spLocks noGrp="1"/>
          </p:cNvSpPr>
          <p:nvPr>
            <p:ph type="sldNum" sz="quarter" idx="11"/>
          </p:nvPr>
        </p:nvSpPr>
        <p:spPr>
          <a:xfrm>
            <a:off x="6183313" y="6527800"/>
            <a:ext cx="2133600" cy="193675"/>
          </a:xfrm>
        </p:spPr>
        <p:txBody>
          <a:bodyPr/>
          <a:lstStyle/>
          <a:p>
            <a:r>
              <a:rPr lang="en-US" dirty="0" smtClean="0"/>
              <a:t>2</a:t>
            </a:r>
            <a:endParaRPr lang="en-US" dirty="0"/>
          </a:p>
        </p:txBody>
      </p:sp>
    </p:spTree>
    <p:extLst>
      <p:ext uri="{BB962C8B-B14F-4D97-AF65-F5344CB8AC3E}">
        <p14:creationId xmlns:p14="http://schemas.microsoft.com/office/powerpoint/2010/main" val="3198322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3128571535"/>
              </p:ext>
            </p:extLst>
          </p:nvPr>
        </p:nvGraphicFramePr>
        <p:xfrm>
          <a:off x="452689" y="1288966"/>
          <a:ext cx="8064895" cy="5319459"/>
        </p:xfrm>
        <a:graphic>
          <a:graphicData uri="http://schemas.openxmlformats.org/drawingml/2006/table">
            <a:tbl>
              <a:tblPr/>
              <a:tblGrid>
                <a:gridCol w="3695691"/>
                <a:gridCol w="2184602"/>
                <a:gridCol w="2184602"/>
              </a:tblGrid>
              <a:tr h="266700">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Desarrollo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4629">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a:t>
                      </a:r>
                      <a:r>
                        <a:rPr lang="es-CL" sz="1200" b="0" i="0" u="none" strike="noStrike" dirty="0" smtClean="0">
                          <a:solidFill>
                            <a:srgbClr val="000000"/>
                          </a:solidFill>
                          <a:effectLst/>
                          <a:latin typeface="Calibri"/>
                        </a:rPr>
                        <a:t>:</a:t>
                      </a:r>
                      <a:r>
                        <a:rPr lang="es-CL" sz="1200" b="0" i="0" u="none" strike="noStrike" baseline="0" dirty="0" smtClean="0">
                          <a:solidFill>
                            <a:srgbClr val="000000"/>
                          </a:solidFill>
                          <a:effectLst/>
                          <a:latin typeface="Calibri"/>
                        </a:rPr>
                        <a:t> Elaboración de un Plan de Acción Nacional de </a:t>
                      </a:r>
                      <a:r>
                        <a:rPr lang="es-CL" sz="1200" b="0" i="0" u="none" strike="noStrike" dirty="0" smtClean="0">
                          <a:solidFill>
                            <a:srgbClr val="000000"/>
                          </a:solidFill>
                          <a:effectLst/>
                          <a:latin typeface="+mn-lt"/>
                        </a:rPr>
                        <a:t>Derechos Humanos y Empresas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rtl="0" fontAlgn="ctr"/>
                      <a:r>
                        <a:rPr lang="es-CL" sz="1200" b="1" i="0" u="none" strike="noStrike" dirty="0">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0">
                <a:tc>
                  <a:txBody>
                    <a:bodyPr/>
                    <a:lstStyle/>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Calibri"/>
                        </a:rPr>
                        <a:t>Elaboración</a:t>
                      </a:r>
                      <a:r>
                        <a:rPr lang="es-CL" sz="1200" b="0" i="0" u="none" strike="noStrike" baseline="0" dirty="0" smtClean="0">
                          <a:solidFill>
                            <a:srgbClr val="000000"/>
                          </a:solidFill>
                          <a:effectLst/>
                          <a:latin typeface="Calibri"/>
                        </a:rPr>
                        <a:t> de medidas en forma participativa para incorporar y fortalecer los derechos humanos en la actividad empresarial, a través </a:t>
                      </a:r>
                      <a:r>
                        <a:rPr lang="es-CL" sz="1200" b="0" i="0" u="none" strike="noStrike" baseline="0" dirty="0" smtClean="0">
                          <a:solidFill>
                            <a:srgbClr val="000000"/>
                          </a:solidFill>
                          <a:effectLst/>
                          <a:latin typeface="+mn-lt"/>
                        </a:rPr>
                        <a:t>de un Plan  de  Acción Nacional de Derechos Humanos y Empresas</a:t>
                      </a: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l" rtl="0" fontAlgn="ctr">
                        <a:buFont typeface="Arial" panose="020B0604020202020204" pitchFamily="34" charset="0"/>
                        <a:buChar char="•"/>
                      </a:pPr>
                      <a:r>
                        <a:rPr lang="es-CL" sz="1200" b="0" i="0" u="none" strike="noStrike" baseline="0" dirty="0" smtClean="0">
                          <a:solidFill>
                            <a:srgbClr val="000000"/>
                          </a:solidFill>
                          <a:effectLst/>
                          <a:latin typeface="Calibri"/>
                        </a:rPr>
                        <a:t>Estudio de línea base para principios de 2016.</a:t>
                      </a:r>
                    </a:p>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Calibri"/>
                        </a:rPr>
                        <a:t>Incorporar</a:t>
                      </a:r>
                      <a:r>
                        <a:rPr lang="es-CL" sz="1200" b="0" i="0" u="none" strike="noStrike" baseline="0" dirty="0" smtClean="0">
                          <a:solidFill>
                            <a:srgbClr val="000000"/>
                          </a:solidFill>
                          <a:effectLst/>
                          <a:latin typeface="Calibri"/>
                        </a:rPr>
                        <a:t> a la política de RS, el respeto a los </a:t>
                      </a:r>
                      <a:r>
                        <a:rPr lang="es-CL" sz="1200" b="0" i="0" u="none" strike="noStrike" dirty="0" smtClean="0">
                          <a:solidFill>
                            <a:srgbClr val="000000"/>
                          </a:solidFill>
                          <a:effectLst/>
                          <a:latin typeface="Calibri"/>
                        </a:rPr>
                        <a:t>derechos  </a:t>
                      </a:r>
                      <a:r>
                        <a:rPr lang="es-CL" sz="1200" b="0" i="0" u="none" strike="noStrike" dirty="0">
                          <a:solidFill>
                            <a:srgbClr val="000000"/>
                          </a:solidFill>
                          <a:effectLst/>
                          <a:latin typeface="Calibri"/>
                        </a:rPr>
                        <a:t>humanos  de los trabajadores, comunidades, </a:t>
                      </a:r>
                      <a:r>
                        <a:rPr lang="es-CL" sz="1200" b="0" i="0" u="none" strike="noStrike" dirty="0" smtClean="0">
                          <a:solidFill>
                            <a:srgbClr val="000000"/>
                          </a:solidFill>
                          <a:effectLst/>
                          <a:latin typeface="Calibri"/>
                        </a:rPr>
                        <a:t>proveedores.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200" b="0" i="0" u="none" strike="noStrike" dirty="0" err="1">
                          <a:solidFill>
                            <a:schemeClr val="tx1"/>
                          </a:solidFill>
                          <a:effectLst/>
                          <a:latin typeface="Calibri"/>
                        </a:rPr>
                        <a:t>Didehu</a:t>
                      </a:r>
                      <a:r>
                        <a:rPr lang="es-CL" sz="1200" b="0" i="0" u="none" strike="noStrike" dirty="0">
                          <a:solidFill>
                            <a:schemeClr val="tx1"/>
                          </a:solidFill>
                          <a:effectLst/>
                          <a:latin typeface="Calibri"/>
                        </a:rPr>
                        <a:t> – </a:t>
                      </a:r>
                      <a:r>
                        <a:rPr lang="es-CL" sz="1200" b="0" i="0" u="none" strike="noStrike" dirty="0" err="1">
                          <a:solidFill>
                            <a:schemeClr val="tx1"/>
                          </a:solidFill>
                          <a:effectLst/>
                          <a:latin typeface="Calibri"/>
                        </a:rPr>
                        <a:t>Minrel</a:t>
                      </a:r>
                      <a:r>
                        <a:rPr lang="es-CL" sz="1200" b="0" i="0" u="none" strike="noStrike" dirty="0">
                          <a:solidFill>
                            <a:schemeClr val="tx1"/>
                          </a:solidFill>
                          <a:effectLst/>
                          <a:latin typeface="Calibri"/>
                        </a:rPr>
                        <a:t>   </a:t>
                      </a:r>
                      <a:r>
                        <a:rPr lang="es-CL" sz="1200" b="0" i="0" u="none" strike="noStrike" dirty="0" smtClean="0">
                          <a:solidFill>
                            <a:schemeClr val="tx1"/>
                          </a:solidFill>
                          <a:effectLst/>
                          <a:latin typeface="Calibri"/>
                        </a:rPr>
                        <a:t>con</a:t>
                      </a:r>
                      <a:r>
                        <a:rPr lang="es-CL" sz="1200" b="0" i="0" u="none" strike="noStrike" baseline="0" dirty="0" smtClean="0">
                          <a:solidFill>
                            <a:schemeClr val="tx1"/>
                          </a:solidFill>
                          <a:effectLst/>
                          <a:latin typeface="Calibri"/>
                        </a:rPr>
                        <a:t> apoyo </a:t>
                      </a:r>
                      <a:r>
                        <a:rPr lang="es-CL" sz="1200" b="0" i="0" u="none" strike="noStrike" dirty="0" smtClean="0">
                          <a:solidFill>
                            <a:schemeClr val="tx1"/>
                          </a:solidFill>
                          <a:effectLst/>
                          <a:latin typeface="Calibri"/>
                        </a:rPr>
                        <a:t>Deptos.</a:t>
                      </a:r>
                      <a:r>
                        <a:rPr lang="es-CL" sz="1200" b="0" i="0" u="none" strike="noStrike" baseline="0" dirty="0" smtClean="0">
                          <a:solidFill>
                            <a:schemeClr val="tx1"/>
                          </a:solidFill>
                          <a:effectLst/>
                          <a:latin typeface="Calibri"/>
                        </a:rPr>
                        <a:t> </a:t>
                      </a:r>
                      <a:r>
                        <a:rPr lang="es-CL" sz="1200" b="0" i="0" u="none" strike="noStrike" baseline="0" dirty="0" err="1" smtClean="0">
                          <a:solidFill>
                            <a:schemeClr val="tx1"/>
                          </a:solidFill>
                          <a:effectLst/>
                          <a:latin typeface="Calibri"/>
                        </a:rPr>
                        <a:t>Ecodesu</a:t>
                      </a:r>
                      <a:r>
                        <a:rPr lang="es-CL" sz="1200" b="0" i="0" u="none" strike="noStrike" baseline="0" dirty="0" smtClean="0">
                          <a:solidFill>
                            <a:schemeClr val="tx1"/>
                          </a:solidFill>
                          <a:effectLst/>
                          <a:latin typeface="Calibri"/>
                        </a:rPr>
                        <a:t> y OCDE – </a:t>
                      </a:r>
                      <a:r>
                        <a:rPr lang="es-CL" sz="1200" b="0" i="0" u="none" strike="noStrike" baseline="0" dirty="0" err="1" smtClean="0">
                          <a:solidFill>
                            <a:schemeClr val="tx1"/>
                          </a:solidFill>
                          <a:effectLst/>
                          <a:latin typeface="Calibri"/>
                        </a:rPr>
                        <a:t>Direcon</a:t>
                      </a:r>
                      <a:endParaRPr lang="es-CL" sz="1200" b="0" i="0" u="none" strike="noStrike" baseline="0" dirty="0" smtClean="0">
                        <a:solidFill>
                          <a:schemeClr val="tx1"/>
                        </a:solidFill>
                        <a:effectLst/>
                        <a:latin typeface="Calibri"/>
                      </a:endParaRPr>
                    </a:p>
                    <a:p>
                      <a:pPr algn="l" rtl="0" fontAlgn="ctr"/>
                      <a:r>
                        <a:rPr lang="es-CL" sz="1200" b="0" i="0" u="none" strike="noStrike" baseline="0" dirty="0" smtClean="0">
                          <a:solidFill>
                            <a:schemeClr val="tx1"/>
                          </a:solidFill>
                          <a:effectLst/>
                          <a:latin typeface="Calibri"/>
                        </a:rPr>
                        <a:t>Ministerio del Trabajo</a:t>
                      </a:r>
                      <a:endParaRPr lang="es-CL" sz="12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48851">
                <a:tc>
                  <a:txBody>
                    <a:bodyPr/>
                    <a:lstStyle/>
                    <a:p>
                      <a:pPr marL="171450" indent="-171450" algn="l" rtl="0" fontAlgn="ctr">
                        <a:buFont typeface="Arial" panose="020B0604020202020204" pitchFamily="34" charset="0"/>
                        <a:buChar char="•"/>
                      </a:pPr>
                      <a:r>
                        <a:rPr lang="es-CL" sz="1200" b="0" i="0" u="none" strike="noStrike" dirty="0" smtClean="0">
                          <a:solidFill>
                            <a:srgbClr val="000000"/>
                          </a:solidFill>
                          <a:effectLst/>
                          <a:latin typeface="Calibri"/>
                        </a:rPr>
                        <a:t>Desarrollar un estudio </a:t>
                      </a:r>
                      <a:r>
                        <a:rPr lang="es-CL" sz="1200" b="0" i="0" u="none" strike="noStrike" baseline="0" dirty="0" smtClean="0">
                          <a:solidFill>
                            <a:srgbClr val="000000"/>
                          </a:solidFill>
                          <a:effectLst/>
                          <a:latin typeface="Calibri"/>
                        </a:rPr>
                        <a:t>de línea base de Derechos Humanos y Empresas en Chile. Este estudio será realizado por un consultor externo con apoyo y fondos del Instituto Danés de Derechos Humanos, el que será tomado en consideración para </a:t>
                      </a:r>
                      <a:r>
                        <a:rPr lang="es-CL" sz="1200" b="0" i="0" u="none" strike="noStrike" dirty="0" smtClean="0">
                          <a:solidFill>
                            <a:srgbClr val="000000"/>
                          </a:solidFill>
                          <a:effectLst/>
                          <a:latin typeface="Calibri"/>
                        </a:rPr>
                        <a:t>elaborar </a:t>
                      </a:r>
                      <a:r>
                        <a:rPr lang="es-CL" sz="1200" b="0" i="0" u="none" strike="noStrike" dirty="0">
                          <a:solidFill>
                            <a:srgbClr val="000000"/>
                          </a:solidFill>
                          <a:effectLst/>
                          <a:latin typeface="Calibri"/>
                        </a:rPr>
                        <a:t>el </a:t>
                      </a:r>
                      <a:r>
                        <a:rPr lang="es-CL" sz="1200" b="0" i="0" u="none" strike="noStrike" dirty="0" smtClean="0">
                          <a:solidFill>
                            <a:srgbClr val="000000"/>
                          </a:solidFill>
                          <a:effectLst/>
                          <a:latin typeface="Calibri"/>
                        </a:rPr>
                        <a:t>Plan  de Acción Nacional de Derechos Humanos y</a:t>
                      </a:r>
                      <a:r>
                        <a:rPr lang="es-CL" sz="1200" b="0" i="0" u="none" strike="noStrike" baseline="0" dirty="0" smtClean="0">
                          <a:solidFill>
                            <a:srgbClr val="000000"/>
                          </a:solidFill>
                          <a:effectLst/>
                          <a:latin typeface="Calibri"/>
                        </a:rPr>
                        <a:t> Empresas.</a:t>
                      </a:r>
                      <a:endParaRPr lang="es-CL"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L"/>
                    </a:p>
                  </a:txBody>
                  <a:tcPr/>
                </a:tc>
                <a:tc>
                  <a:txBody>
                    <a:bodyPr/>
                    <a:lstStyle/>
                    <a:p>
                      <a:pPr algn="l" rtl="0" fontAlgn="ctr"/>
                      <a:r>
                        <a:rPr lang="es-CL" sz="1200" b="0" i="0" u="none" strike="noStrike" dirty="0" smtClean="0">
                          <a:solidFill>
                            <a:schemeClr val="tx1"/>
                          </a:solidFill>
                          <a:effectLst/>
                          <a:latin typeface="+mn-lt"/>
                        </a:rPr>
                        <a:t>15 mil euros que</a:t>
                      </a:r>
                      <a:r>
                        <a:rPr lang="es-CL" sz="1200" b="0" i="0" u="none" strike="noStrike" baseline="0" dirty="0" smtClean="0">
                          <a:solidFill>
                            <a:schemeClr val="tx1"/>
                          </a:solidFill>
                          <a:effectLst/>
                          <a:latin typeface="+mn-lt"/>
                        </a:rPr>
                        <a:t> serán entregados por el Instituto Danés de Derechos Humanos (estudio línea base)</a:t>
                      </a:r>
                      <a:endParaRPr lang="es-CL" sz="1200" b="0" i="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8DB4E2"/>
                    </a:solidFill>
                  </a:tcPr>
                </a:tc>
              </a:tr>
              <a:tr h="200025">
                <a:tc>
                  <a:txBody>
                    <a:bodyPr/>
                    <a:lstStyle/>
                    <a:p>
                      <a:pPr algn="l" rtl="0" fontAlgn="b"/>
                      <a:r>
                        <a:rPr lang="es-CL" sz="9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s-CL" sz="9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endParaRPr lang="es-CL" sz="9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l" rtl="0" fontAlgn="b"/>
                      <a:r>
                        <a:rPr lang="es-CL" sz="9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b"/>
                      <a:r>
                        <a:rPr lang="es-CL" sz="9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rtl="0" fontAlgn="b"/>
                      <a:endParaRPr lang="es-CL" sz="9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400150">
                <a:tc>
                  <a:txBody>
                    <a:bodyPr/>
                    <a:lstStyle/>
                    <a:p>
                      <a:pPr algn="l" rtl="0" fontAlgn="b"/>
                      <a:r>
                        <a:rPr lang="es-CL" sz="9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s-CL" sz="9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b"/>
                      <a:endParaRPr lang="es-CL" sz="9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611362" y="5192036"/>
            <a:ext cx="7705054" cy="29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0 Rectángulo"/>
          <p:cNvSpPr/>
          <p:nvPr/>
        </p:nvSpPr>
        <p:spPr>
          <a:xfrm>
            <a:off x="2551330" y="4958018"/>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0000"/>
              </a:solidFill>
              <a:latin typeface="Calibri"/>
              <a:ea typeface="+mn-ea"/>
            </a:endParaRPr>
          </a:p>
        </p:txBody>
      </p:sp>
      <p:sp>
        <p:nvSpPr>
          <p:cNvPr id="11" name="20 Rectángulo"/>
          <p:cNvSpPr/>
          <p:nvPr/>
        </p:nvSpPr>
        <p:spPr>
          <a:xfrm>
            <a:off x="4184134" y="5006426"/>
            <a:ext cx="78258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Enero 2016</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2" name="38 Rectángulo"/>
          <p:cNvSpPr/>
          <p:nvPr/>
        </p:nvSpPr>
        <p:spPr>
          <a:xfrm>
            <a:off x="743491" y="4997889"/>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pic>
        <p:nvPicPr>
          <p:cNvPr id="1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189" y="5301117"/>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p:nvSpPr>
        <p:spPr>
          <a:xfrm>
            <a:off x="406518" y="5549391"/>
            <a:ext cx="1749000" cy="646331"/>
          </a:xfrm>
          <a:prstGeom prst="rect">
            <a:avLst/>
          </a:prstGeom>
          <a:noFill/>
        </p:spPr>
        <p:txBody>
          <a:bodyPr wrap="square" rtlCol="0">
            <a:spAutoFit/>
          </a:bodyPr>
          <a:lstStyle/>
          <a:p>
            <a:r>
              <a:rPr lang="es-CL" sz="1200" dirty="0" smtClean="0"/>
              <a:t>Entrega de propuesta de trabajo a Instituto Danés de Derechos Humanos</a:t>
            </a:r>
            <a:endParaRPr lang="es-CL" sz="1200" dirty="0"/>
          </a:p>
        </p:txBody>
      </p:sp>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731" y="5270495"/>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2153312" y="5549390"/>
            <a:ext cx="1716033" cy="646331"/>
          </a:xfrm>
          <a:prstGeom prst="rect">
            <a:avLst/>
          </a:prstGeom>
          <a:noFill/>
        </p:spPr>
        <p:txBody>
          <a:bodyPr wrap="square" rtlCol="0">
            <a:spAutoFit/>
          </a:bodyPr>
          <a:lstStyle/>
          <a:p>
            <a:r>
              <a:rPr lang="es-CL" sz="1200" dirty="0" smtClean="0"/>
              <a:t>Firma </a:t>
            </a:r>
            <a:r>
              <a:rPr lang="es-CL" sz="1200" dirty="0" err="1" smtClean="0"/>
              <a:t>MoU</a:t>
            </a:r>
            <a:r>
              <a:rPr lang="es-CL" sz="1200" dirty="0" smtClean="0"/>
              <a:t> Cancillería – Instituto Danés de DDHH</a:t>
            </a:r>
            <a:endParaRPr lang="es-CL" sz="1200" dirty="0"/>
          </a:p>
        </p:txBody>
      </p:sp>
      <p:pic>
        <p:nvPicPr>
          <p:cNvPr id="1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584" y="5300095"/>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uadroTexto 17"/>
          <p:cNvSpPr txBox="1"/>
          <p:nvPr/>
        </p:nvSpPr>
        <p:spPr>
          <a:xfrm>
            <a:off x="4104112" y="5615870"/>
            <a:ext cx="1448229" cy="461665"/>
          </a:xfrm>
          <a:prstGeom prst="rect">
            <a:avLst/>
          </a:prstGeom>
          <a:noFill/>
        </p:spPr>
        <p:txBody>
          <a:bodyPr wrap="square" rtlCol="0">
            <a:spAutoFit/>
          </a:bodyPr>
          <a:lstStyle/>
          <a:p>
            <a:r>
              <a:rPr lang="es-CL" sz="1200" dirty="0" smtClean="0"/>
              <a:t>Resultado línea base</a:t>
            </a:r>
            <a:endParaRPr lang="es-CL" sz="1200" dirty="0"/>
          </a:p>
        </p:txBody>
      </p:sp>
      <p:pic>
        <p:nvPicPr>
          <p:cNvPr id="2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105499" y="5357590"/>
            <a:ext cx="45719"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Rectángulo"/>
          <p:cNvSpPr/>
          <p:nvPr/>
        </p:nvSpPr>
        <p:spPr>
          <a:xfrm>
            <a:off x="5713145" y="4994360"/>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2016</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22" name="CuadroTexto 21"/>
          <p:cNvSpPr txBox="1"/>
          <p:nvPr/>
        </p:nvSpPr>
        <p:spPr>
          <a:xfrm>
            <a:off x="5498796" y="5654095"/>
            <a:ext cx="1448229" cy="276999"/>
          </a:xfrm>
          <a:prstGeom prst="rect">
            <a:avLst/>
          </a:prstGeom>
          <a:noFill/>
        </p:spPr>
        <p:txBody>
          <a:bodyPr wrap="square" rtlCol="0">
            <a:spAutoFit/>
          </a:bodyPr>
          <a:lstStyle/>
          <a:p>
            <a:r>
              <a:rPr lang="es-CL" sz="1200" dirty="0" smtClean="0"/>
              <a:t>Consulta pública</a:t>
            </a:r>
            <a:endParaRPr lang="es-CL" sz="1200" dirty="0"/>
          </a:p>
        </p:txBody>
      </p:sp>
      <p:sp>
        <p:nvSpPr>
          <p:cNvPr id="23" name="CuadroTexto 22"/>
          <p:cNvSpPr txBox="1"/>
          <p:nvPr/>
        </p:nvSpPr>
        <p:spPr>
          <a:xfrm>
            <a:off x="7013193" y="5534027"/>
            <a:ext cx="1478479" cy="969496"/>
          </a:xfrm>
          <a:prstGeom prst="rect">
            <a:avLst/>
          </a:prstGeom>
          <a:noFill/>
        </p:spPr>
        <p:txBody>
          <a:bodyPr wrap="square" rtlCol="0">
            <a:spAutoFit/>
          </a:bodyPr>
          <a:lstStyle/>
          <a:p>
            <a:pPr algn="ctr"/>
            <a:r>
              <a:rPr lang="es-CL" sz="1200" dirty="0" smtClean="0"/>
              <a:t> Plan de Acción DDHH y comienzo de su implementación</a:t>
            </a:r>
          </a:p>
          <a:p>
            <a:pPr marL="171450" indent="-171450">
              <a:buFontTx/>
              <a:buChar char="-"/>
            </a:pPr>
            <a:endParaRPr lang="es-CL" sz="900" dirty="0">
              <a:solidFill>
                <a:srgbClr val="7030A0"/>
              </a:solidFill>
            </a:endParaRPr>
          </a:p>
        </p:txBody>
      </p:sp>
      <p:sp>
        <p:nvSpPr>
          <p:cNvPr id="24" name="20 Rectángulo"/>
          <p:cNvSpPr/>
          <p:nvPr/>
        </p:nvSpPr>
        <p:spPr>
          <a:xfrm>
            <a:off x="7048337" y="4926430"/>
            <a:ext cx="101021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2016</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2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7318" y="5251092"/>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Marcador de número de diapositiva 3"/>
          <p:cNvSpPr>
            <a:spLocks noGrp="1"/>
          </p:cNvSpPr>
          <p:nvPr>
            <p:ph type="sldNum" sz="quarter" idx="11"/>
          </p:nvPr>
        </p:nvSpPr>
        <p:spPr>
          <a:xfrm>
            <a:off x="6183313" y="6527800"/>
            <a:ext cx="2133600" cy="193675"/>
          </a:xfrm>
        </p:spPr>
        <p:txBody>
          <a:bodyPr/>
          <a:lstStyle/>
          <a:p>
            <a:r>
              <a:rPr lang="en-US" dirty="0" smtClean="0"/>
              <a:t>20</a:t>
            </a:r>
            <a:endParaRPr lang="en-US" dirty="0"/>
          </a:p>
        </p:txBody>
      </p:sp>
    </p:spTree>
    <p:extLst>
      <p:ext uri="{BB962C8B-B14F-4D97-AF65-F5344CB8AC3E}">
        <p14:creationId xmlns:p14="http://schemas.microsoft.com/office/powerpoint/2010/main" val="3984435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4029111561"/>
              </p:ext>
            </p:extLst>
          </p:nvPr>
        </p:nvGraphicFramePr>
        <p:xfrm>
          <a:off x="406482" y="1052736"/>
          <a:ext cx="7981941" cy="5508173"/>
        </p:xfrm>
        <a:graphic>
          <a:graphicData uri="http://schemas.openxmlformats.org/drawingml/2006/table">
            <a:tbl>
              <a:tblPr/>
              <a:tblGrid>
                <a:gridCol w="3770325"/>
                <a:gridCol w="2105808"/>
                <a:gridCol w="2105808"/>
              </a:tblGrid>
              <a:tr h="432048">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Monitoreo</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pPr algn="l" rtl="0" fontAlgn="ctr"/>
                      <a:endParaRPr lang="es-CL" sz="1100" b="0"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100" b="0"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515">
                <a:tc gridSpan="3">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Elaboración de línea base de acciones en el sector público y privado de fomento de prácticas empresariales responsables</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pPr algn="l" rtl="0" fontAlgn="ctr"/>
                      <a:endParaRPr lang="es-CL" sz="1100" b="0"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100" b="0"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768">
                <a:tc>
                  <a:txBody>
                    <a:bodyPr/>
                    <a:lstStyle/>
                    <a:p>
                      <a:pPr algn="ctr" rtl="0" fontAlgn="ctr"/>
                      <a:r>
                        <a:rPr lang="es-CL" sz="1000" b="1" i="0" u="none" strike="noStrike">
                          <a:solidFill>
                            <a:srgbClr val="000000"/>
                          </a:solidFill>
                          <a:effectLst/>
                          <a:latin typeface="Calibri"/>
                        </a:rPr>
                        <a:t>DESCRIPCION</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rtl="0" fontAlgn="ctr"/>
                      <a:r>
                        <a:rPr lang="es-CL" sz="1000" b="1" i="0" u="none" strike="noStrike" dirty="0" smtClean="0">
                          <a:solidFill>
                            <a:srgbClr val="000000"/>
                          </a:solidFill>
                          <a:effectLst/>
                          <a:latin typeface="Calibri"/>
                        </a:rPr>
                        <a:t>RESULTADOS</a:t>
                      </a:r>
                      <a:endParaRPr lang="es-CL" sz="1000" b="1"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000" b="1" i="0" u="none" strike="noStrike" dirty="0" smtClean="0">
                          <a:solidFill>
                            <a:srgbClr val="000000"/>
                          </a:solidFill>
                          <a:effectLst/>
                          <a:latin typeface="+mn-lt"/>
                        </a:rPr>
                        <a:t>RESPONSABLES Y RECURSOS</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068839">
                <a:tc rowSpan="2">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smtClean="0">
                          <a:solidFill>
                            <a:srgbClr val="000000"/>
                          </a:solidFill>
                          <a:effectLst/>
                          <a:latin typeface="+mj-lt"/>
                        </a:rPr>
                        <a:t>Contratación </a:t>
                      </a:r>
                      <a:r>
                        <a:rPr lang="es-CL" sz="1200" b="0" i="0" u="none" strike="noStrike" dirty="0">
                          <a:solidFill>
                            <a:srgbClr val="000000"/>
                          </a:solidFill>
                          <a:effectLst/>
                          <a:latin typeface="+mj-lt"/>
                        </a:rPr>
                        <a:t>de consultoría para el levantamiento de acciones de fomento de prácticas empresariales responsables existentes en el </a:t>
                      </a:r>
                      <a:r>
                        <a:rPr lang="es-CL" sz="1200" b="0" i="0" u="sng" strike="noStrike" dirty="0">
                          <a:solidFill>
                            <a:srgbClr val="000000"/>
                          </a:solidFill>
                          <a:effectLst/>
                          <a:latin typeface="+mj-lt"/>
                        </a:rPr>
                        <a:t>sector público</a:t>
                      </a:r>
                      <a:r>
                        <a:rPr lang="es-CL" sz="1200" b="0" i="0" u="none" strike="noStrike" dirty="0">
                          <a:solidFill>
                            <a:srgbClr val="000000"/>
                          </a:solidFill>
                          <a:effectLst/>
                          <a:latin typeface="+mj-lt"/>
                        </a:rPr>
                        <a:t> (Ministerios  de Hacienda, Economía, Trabajo y Previsión Social, Medio Ambiente, relaciones Exteriores, Energía, Desarrollo Social, agricultura y Obras Públicas) </a:t>
                      </a:r>
                    </a:p>
                  </a:txBody>
                  <a:tcPr marL="8637" marR="8637" marT="8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71450" indent="-171450" algn="l" rtl="0" fontAlgn="t">
                        <a:buFontTx/>
                        <a:buChar char="-"/>
                      </a:pPr>
                      <a:endParaRPr lang="es-CL" sz="1200" b="0" i="0" u="none" strike="noStrike" dirty="0" smtClean="0">
                        <a:solidFill>
                          <a:srgbClr val="000000"/>
                        </a:solidFill>
                        <a:effectLst/>
                        <a:latin typeface="+mj-lt"/>
                      </a:endParaRPr>
                    </a:p>
                    <a:p>
                      <a:pPr marL="0" indent="0" algn="l" rtl="0" fontAlgn="t">
                        <a:buFontTx/>
                        <a:buNone/>
                      </a:pPr>
                      <a:endParaRPr lang="es-CL" sz="1200" b="0" i="0" u="none" strike="noStrike" dirty="0" smtClean="0">
                        <a:solidFill>
                          <a:srgbClr val="000000"/>
                        </a:solidFill>
                        <a:effectLst/>
                        <a:latin typeface="+mj-lt"/>
                      </a:endParaRPr>
                    </a:p>
                    <a:p>
                      <a:pPr marL="0" indent="0" algn="l" rtl="0" fontAlgn="t">
                        <a:buFontTx/>
                        <a:buNone/>
                      </a:pPr>
                      <a:endParaRPr lang="es-CL" sz="1200" b="0" i="0" u="none" strike="noStrike" dirty="0" smtClean="0">
                        <a:solidFill>
                          <a:srgbClr val="000000"/>
                        </a:solidFill>
                        <a:effectLst/>
                        <a:latin typeface="+mj-lt"/>
                      </a:endParaRPr>
                    </a:p>
                    <a:p>
                      <a:pPr marL="0" indent="0" algn="l" rtl="0" fontAlgn="t">
                        <a:buFontTx/>
                        <a:buNone/>
                      </a:pPr>
                      <a:r>
                        <a:rPr lang="es-CL" sz="1200" b="0" i="0" u="none" strike="noStrike" dirty="0" smtClean="0">
                          <a:solidFill>
                            <a:srgbClr val="000000"/>
                          </a:solidFill>
                          <a:effectLst/>
                          <a:latin typeface="+mj-lt"/>
                        </a:rPr>
                        <a:t>Estudio de línea base de fomento de prácticas empresariales responsables</a:t>
                      </a:r>
                      <a:r>
                        <a:rPr lang="es-CL" sz="1200" b="0" i="0" u="none" strike="noStrike" baseline="0" dirty="0" smtClean="0">
                          <a:solidFill>
                            <a:srgbClr val="000000"/>
                          </a:solidFill>
                          <a:effectLst/>
                          <a:latin typeface="+mj-lt"/>
                        </a:rPr>
                        <a:t> de manera de contribuir a la coherencia de políticas públicas </a:t>
                      </a:r>
                      <a:endParaRPr lang="es-CL" sz="1200" b="0" i="0" u="none" strike="noStrike" dirty="0" smtClean="0">
                        <a:solidFill>
                          <a:srgbClr val="000000"/>
                        </a:solidFill>
                        <a:effectLst/>
                        <a:latin typeface="+mj-lt"/>
                      </a:endParaRPr>
                    </a:p>
                    <a:p>
                      <a:pPr marL="171450" indent="-171450" algn="l" rtl="0" fontAlgn="t">
                        <a:buFontTx/>
                        <a:buChar char="-"/>
                      </a:pPr>
                      <a:endParaRPr lang="es-CL" sz="1200" b="0" i="0" u="none" strike="noStrike" dirty="0" smtClean="0">
                        <a:solidFill>
                          <a:srgbClr val="000000"/>
                        </a:solidFill>
                        <a:effectLst/>
                        <a:latin typeface="+mj-lt"/>
                      </a:endParaRPr>
                    </a:p>
                    <a:p>
                      <a:pPr marL="0" indent="0" algn="l" rtl="0" fontAlgn="t">
                        <a:buFontTx/>
                        <a:buNone/>
                      </a:pPr>
                      <a:endParaRPr lang="es-CL" sz="1200" b="0" i="0" u="none" strike="noStrike" dirty="0">
                        <a:solidFill>
                          <a:srgbClr val="000000"/>
                        </a:solidFill>
                        <a:effectLst/>
                        <a:latin typeface="+mj-lt"/>
                      </a:endParaRPr>
                    </a:p>
                  </a:txBody>
                  <a:tcPr marL="8637" marR="8637" marT="86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endParaRPr lang="es-CL" sz="1200" b="0" i="0" u="none" strike="noStrike" dirty="0" smtClean="0">
                        <a:solidFill>
                          <a:schemeClr val="tx1"/>
                        </a:solidFill>
                        <a:effectLst/>
                        <a:latin typeface="+mj-lt"/>
                      </a:endParaRPr>
                    </a:p>
                    <a:p>
                      <a:pPr marL="0" marR="0" indent="0" algn="l" defTabSz="457200" rtl="0" eaLnBrk="1" fontAlgn="t"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j-lt"/>
                        </a:rPr>
                        <a:t>Subsecretaría</a:t>
                      </a:r>
                      <a:r>
                        <a:rPr lang="es-CL" sz="1200" b="0" i="0" u="none" strike="noStrike" baseline="0" dirty="0" smtClean="0">
                          <a:solidFill>
                            <a:schemeClr val="tx1"/>
                          </a:solidFill>
                          <a:effectLst/>
                          <a:latin typeface="+mj-lt"/>
                        </a:rPr>
                        <a:t> </a:t>
                      </a:r>
                      <a:r>
                        <a:rPr lang="es-CL" sz="1200" b="0" i="0" u="none" strike="noStrike" dirty="0" smtClean="0">
                          <a:solidFill>
                            <a:schemeClr val="tx1"/>
                          </a:solidFill>
                          <a:effectLst/>
                          <a:latin typeface="+mj-lt"/>
                        </a:rPr>
                        <a:t>de Economía $6,000,000</a:t>
                      </a:r>
                    </a:p>
                    <a:p>
                      <a:pPr algn="l" rtl="0" fontAlgn="t"/>
                      <a:endParaRPr lang="es-CL" sz="1200" b="0" i="0" u="none" strike="noStrike" dirty="0" smtClean="0">
                        <a:solidFill>
                          <a:srgbClr val="000000"/>
                        </a:solidFill>
                        <a:effectLst/>
                        <a:latin typeface="+mj-lt"/>
                      </a:endParaRPr>
                    </a:p>
                    <a:p>
                      <a:pPr algn="l" rtl="0" fontAlgn="t"/>
                      <a:endParaRPr lang="es-CL" sz="1200" b="0" i="0" u="none" strike="noStrike" dirty="0" smtClean="0">
                        <a:solidFill>
                          <a:srgbClr val="000000"/>
                        </a:solidFill>
                        <a:effectLst/>
                        <a:latin typeface="+mj-lt"/>
                      </a:endParaRPr>
                    </a:p>
                    <a:p>
                      <a:pPr algn="l" rtl="0" fontAlgn="t"/>
                      <a:endParaRPr lang="es-CL" sz="1200" b="0" i="0" u="none" strike="noStrike" dirty="0" smtClean="0">
                        <a:solidFill>
                          <a:srgbClr val="000000"/>
                        </a:solidFill>
                        <a:effectLst/>
                        <a:latin typeface="+mj-lt"/>
                      </a:endParaRPr>
                    </a:p>
                    <a:p>
                      <a:pPr algn="l" rtl="0" fontAlgn="t"/>
                      <a:endParaRPr lang="es-CL" sz="1200" b="0" i="0" u="none" strike="noStrike" dirty="0" smtClean="0">
                        <a:solidFill>
                          <a:schemeClr val="tx1"/>
                        </a:solidFill>
                        <a:effectLst/>
                        <a:latin typeface="+mj-lt"/>
                      </a:endParaRPr>
                    </a:p>
                    <a:p>
                      <a:pPr algn="l" rtl="0" fontAlgn="t"/>
                      <a:endParaRPr lang="es-CL" sz="1200" b="0" i="0" u="none" strike="noStrike" dirty="0" smtClean="0">
                        <a:solidFill>
                          <a:schemeClr val="tx1"/>
                        </a:solidFill>
                        <a:effectLst/>
                        <a:latin typeface="+mj-lt"/>
                      </a:endParaRPr>
                    </a:p>
                  </a:txBody>
                  <a:tcPr marL="8637" marR="8637" marT="86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es-CL"/>
                    </a:p>
                  </a:txBody>
                  <a:tcPr/>
                </a:tc>
                <a:tc vMerge="1">
                  <a:txBody>
                    <a:bodyPr/>
                    <a:lstStyle/>
                    <a:p>
                      <a:endParaRPr lang="es-CL"/>
                    </a:p>
                  </a:txBody>
                  <a:tcPr/>
                </a:tc>
                <a:tc rowSpan="2">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s-CL" sz="1200" b="0" i="0" u="none" strike="noStrike" dirty="0" err="1" smtClean="0">
                          <a:solidFill>
                            <a:schemeClr val="tx1"/>
                          </a:solidFill>
                          <a:effectLst/>
                          <a:latin typeface="+mj-lt"/>
                        </a:rPr>
                        <a:t>Sofofa</a:t>
                      </a:r>
                      <a:r>
                        <a:rPr lang="es-CL" sz="1200" b="0" i="0" u="none" strike="noStrike" dirty="0" smtClean="0">
                          <a:solidFill>
                            <a:schemeClr val="tx1"/>
                          </a:solidFill>
                          <a:effectLst/>
                          <a:latin typeface="+mj-lt"/>
                        </a:rPr>
                        <a:t>, CPC, Acción RSE,</a:t>
                      </a:r>
                      <a:r>
                        <a:rPr lang="es-CL" sz="1200" b="0" i="0" u="none" strike="noStrike" baseline="0" dirty="0" smtClean="0">
                          <a:solidFill>
                            <a:schemeClr val="tx1"/>
                          </a:solidFill>
                          <a:effectLst/>
                          <a:latin typeface="+mj-lt"/>
                        </a:rPr>
                        <a:t> </a:t>
                      </a:r>
                      <a:r>
                        <a:rPr lang="es-CL" sz="1200" b="0" i="0" u="none" strike="noStrike" baseline="0" smtClean="0">
                          <a:solidFill>
                            <a:schemeClr val="tx1"/>
                          </a:solidFill>
                          <a:effectLst/>
                          <a:latin typeface="+mj-lt"/>
                        </a:rPr>
                        <a:t>Pacto Global</a:t>
                      </a:r>
                      <a:endParaRPr lang="es-CL" sz="1200" b="0" i="0" u="none" strike="noStrike" dirty="0" smtClean="0">
                        <a:solidFill>
                          <a:schemeClr val="tx1"/>
                        </a:solidFill>
                        <a:effectLst/>
                        <a:latin typeface="+mj-lt"/>
                      </a:endParaRPr>
                    </a:p>
                    <a:p>
                      <a:pPr marL="0" marR="0" indent="0" algn="l" defTabSz="457200" rtl="0" eaLnBrk="1" fontAlgn="t"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j-lt"/>
                        </a:rPr>
                        <a:t>Recursos</a:t>
                      </a:r>
                      <a:r>
                        <a:rPr lang="es-CL" sz="1200" b="0" i="0" u="none" strike="noStrike" baseline="0" dirty="0" smtClean="0">
                          <a:solidFill>
                            <a:schemeClr val="tx1"/>
                          </a:solidFill>
                          <a:effectLst/>
                          <a:latin typeface="+mj-lt"/>
                        </a:rPr>
                        <a:t> y tiempo por definir</a:t>
                      </a:r>
                      <a:endParaRPr lang="es-CL" sz="1200" b="0" i="0" u="none" strike="noStrike" dirty="0" smtClean="0">
                        <a:solidFill>
                          <a:srgbClr val="000000"/>
                        </a:solidFill>
                        <a:effectLst/>
                        <a:latin typeface="+mj-lt"/>
                      </a:endParaRPr>
                    </a:p>
                    <a:p>
                      <a:pPr algn="l" rtl="0" fontAlgn="t"/>
                      <a:endParaRPr lang="es-CL" sz="1200" b="0" i="0" u="none" strike="noStrike" dirty="0">
                        <a:solidFill>
                          <a:srgbClr val="000000"/>
                        </a:solidFill>
                        <a:effectLst/>
                        <a:latin typeface="+mj-lt"/>
                      </a:endParaRPr>
                    </a:p>
                  </a:txBody>
                  <a:tcPr marL="8637" marR="8637" marT="86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5560">
                <a:tc>
                  <a:txBody>
                    <a:bodyPr/>
                    <a:lstStyle/>
                    <a:p>
                      <a:pPr marL="171450" indent="-171450" algn="just" rtl="0" fontAlgn="ctr">
                        <a:buClr>
                          <a:srgbClr val="000000"/>
                        </a:buClr>
                        <a:buSzPts val="1200"/>
                        <a:buFont typeface="Arial" panose="020B0604020202020204" pitchFamily="34" charset="0"/>
                        <a:buChar char="•"/>
                      </a:pPr>
                      <a:r>
                        <a:rPr lang="es-CL" sz="1200" b="0" i="0" u="none" strike="noStrike" dirty="0">
                          <a:solidFill>
                            <a:srgbClr val="000000"/>
                          </a:solidFill>
                          <a:effectLst/>
                          <a:latin typeface="+mj-lt"/>
                        </a:rPr>
                        <a:t>Identificación de las iniciativas que se están desarrollando en el </a:t>
                      </a:r>
                      <a:r>
                        <a:rPr lang="es-CL" sz="1200" b="0" i="0" u="sng" strike="noStrike" dirty="0">
                          <a:solidFill>
                            <a:srgbClr val="000000"/>
                          </a:solidFill>
                          <a:effectLst/>
                          <a:latin typeface="+mj-lt"/>
                        </a:rPr>
                        <a:t>sector privado </a:t>
                      </a:r>
                      <a:r>
                        <a:rPr lang="es-CL" sz="1200" b="0" i="0" u="none" strike="noStrike" dirty="0">
                          <a:solidFill>
                            <a:srgbClr val="000000"/>
                          </a:solidFill>
                          <a:effectLst/>
                          <a:latin typeface="+mj-lt"/>
                        </a:rPr>
                        <a:t>de fomento de prácticas empresariales responsables impulsadas desde el sector empresarial </a:t>
                      </a:r>
                    </a:p>
                  </a:txBody>
                  <a:tcPr marL="8637" marR="8637" marT="86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L"/>
                    </a:p>
                  </a:txBody>
                  <a:tcPr/>
                </a:tc>
                <a:tc vMerge="1">
                  <a:txBody>
                    <a:bodyPr/>
                    <a:lstStyle/>
                    <a:p>
                      <a:endParaRPr lang="es-CL"/>
                    </a:p>
                  </a:txBody>
                  <a:tcPr/>
                </a:tc>
              </a:tr>
              <a:tr h="362768">
                <a:tc gridSpan="3">
                  <a:txBody>
                    <a:bodyPr/>
                    <a:lstStyle/>
                    <a:p>
                      <a:pPr algn="ctr" rtl="0" fontAlgn="ctr"/>
                      <a:r>
                        <a:rPr lang="es-CL" sz="1000" b="1" i="0" u="none" strike="noStrike" dirty="0">
                          <a:solidFill>
                            <a:srgbClr val="000000"/>
                          </a:solidFill>
                          <a:effectLst/>
                          <a:latin typeface="Calibri"/>
                        </a:rPr>
                        <a:t>CARTA GANTT</a:t>
                      </a: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pPr algn="ctr" rtl="0" fontAlgn="ctr"/>
                      <a:endParaRPr lang="es-CL" sz="1000" b="1" i="0" u="none" strike="noStrike" dirty="0">
                        <a:solidFill>
                          <a:srgbClr val="000000"/>
                        </a:solidFill>
                        <a:effectLst/>
                        <a:latin typeface="Calibri"/>
                      </a:endParaRPr>
                    </a:p>
                  </a:txBody>
                  <a:tcPr marL="8637" marR="8637" marT="8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81384">
                <a:tc>
                  <a:txBody>
                    <a:bodyPr/>
                    <a:lstStyle/>
                    <a:p>
                      <a:pPr algn="l" fontAlgn="b"/>
                      <a:r>
                        <a:rPr lang="es-CL" sz="1000" b="0" i="0" u="none" strike="noStrike">
                          <a:solidFill>
                            <a:srgbClr val="000000"/>
                          </a:solidFill>
                          <a:effectLst/>
                          <a:latin typeface="Calibri"/>
                        </a:rPr>
                        <a:t> </a:t>
                      </a:r>
                    </a:p>
                  </a:txBody>
                  <a:tcPr marL="8637" marR="8637" marT="86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CL" sz="1000" b="0" i="0" u="none" strike="noStrike">
                          <a:solidFill>
                            <a:srgbClr val="000000"/>
                          </a:solidFill>
                          <a:effectLst/>
                          <a:latin typeface="Calibri"/>
                        </a:rPr>
                        <a:t> </a:t>
                      </a:r>
                    </a:p>
                  </a:txBody>
                  <a:tcPr marL="8637" marR="8637" marT="8637"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000" b="0" i="0" u="none" strike="noStrike">
                        <a:solidFill>
                          <a:srgbClr val="000000"/>
                        </a:solidFill>
                        <a:effectLst/>
                        <a:latin typeface="Calibri"/>
                      </a:endParaRPr>
                    </a:p>
                  </a:txBody>
                  <a:tcPr marL="8637" marR="8637" marT="86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9735">
                <a:tc>
                  <a:txBody>
                    <a:bodyPr/>
                    <a:lstStyle/>
                    <a:p>
                      <a:pPr algn="l" fontAlgn="b"/>
                      <a:r>
                        <a:rPr lang="es-CL" sz="1000" b="0" i="0" u="none" strike="noStrike" dirty="0">
                          <a:solidFill>
                            <a:srgbClr val="000000"/>
                          </a:solidFill>
                          <a:effectLst/>
                          <a:latin typeface="Calibri"/>
                        </a:rPr>
                        <a:t> </a:t>
                      </a:r>
                    </a:p>
                  </a:txBody>
                  <a:tcPr marL="8637" marR="8637" marT="863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000" b="0" i="0" u="none" strike="noStrike">
                          <a:solidFill>
                            <a:srgbClr val="000000"/>
                          </a:solidFill>
                          <a:effectLst/>
                          <a:latin typeface="Calibri"/>
                        </a:rPr>
                        <a:t> </a:t>
                      </a:r>
                    </a:p>
                  </a:txBody>
                  <a:tcPr marL="8637" marR="8637" marT="8637"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000" b="0" i="0" u="none" strike="noStrike">
                        <a:solidFill>
                          <a:srgbClr val="000000"/>
                        </a:solidFill>
                        <a:effectLst/>
                        <a:latin typeface="Calibri"/>
                      </a:endParaRPr>
                    </a:p>
                  </a:txBody>
                  <a:tcPr marL="8637" marR="8637" marT="8637" marB="0" anchor="b">
                    <a:lnL>
                      <a:noFill/>
                    </a:lnL>
                    <a:lnR w="6350" cap="flat" cmpd="sng" algn="ctr">
                      <a:solidFill>
                        <a:srgbClr val="000000"/>
                      </a:solidFill>
                      <a:prstDash val="solid"/>
                      <a:round/>
                      <a:headEnd type="none" w="med" len="med"/>
                      <a:tailEnd type="none" w="med" len="med"/>
                    </a:lnR>
                    <a:lnT>
                      <a:noFill/>
                    </a:lnT>
                    <a:lnB>
                      <a:noFill/>
                    </a:lnB>
                  </a:tcPr>
                </a:tc>
              </a:tr>
              <a:tr h="360040">
                <a:tc>
                  <a:txBody>
                    <a:bodyPr/>
                    <a:lstStyle/>
                    <a:p>
                      <a:pPr algn="l" fontAlgn="b"/>
                      <a:r>
                        <a:rPr lang="es-CL" sz="1000" b="0" i="0" u="none" strike="noStrike" dirty="0">
                          <a:solidFill>
                            <a:srgbClr val="000000"/>
                          </a:solidFill>
                          <a:effectLst/>
                          <a:latin typeface="Calibri"/>
                        </a:rPr>
                        <a:t> </a:t>
                      </a:r>
                    </a:p>
                  </a:txBody>
                  <a:tcPr marL="8637" marR="8637" marT="863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000" b="0" i="0" u="none" strike="noStrike">
                          <a:solidFill>
                            <a:srgbClr val="000000"/>
                          </a:solidFill>
                          <a:effectLst/>
                          <a:latin typeface="Calibri"/>
                        </a:rPr>
                        <a:t> </a:t>
                      </a:r>
                    </a:p>
                  </a:txBody>
                  <a:tcPr marL="8637" marR="8637" marT="8637"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000" b="0" i="0" u="none" strike="noStrike" dirty="0">
                        <a:solidFill>
                          <a:srgbClr val="000000"/>
                        </a:solidFill>
                        <a:effectLst/>
                        <a:latin typeface="Calibri"/>
                      </a:endParaRPr>
                    </a:p>
                  </a:txBody>
                  <a:tcPr marL="8637" marR="8637" marT="8637" marB="0" anchor="b">
                    <a:lnL>
                      <a:noFill/>
                    </a:lnL>
                    <a:lnR w="6350" cap="flat" cmpd="sng" algn="ctr">
                      <a:solidFill>
                        <a:srgbClr val="000000"/>
                      </a:solidFill>
                      <a:prstDash val="solid"/>
                      <a:round/>
                      <a:headEnd type="none" w="med" len="med"/>
                      <a:tailEnd type="none" w="med" len="med"/>
                    </a:lnR>
                    <a:lnT>
                      <a:noFill/>
                    </a:lnT>
                    <a:lnB>
                      <a:noFill/>
                    </a:lnB>
                  </a:tcPr>
                </a:tc>
              </a:tr>
              <a:tr h="530641">
                <a:tc>
                  <a:txBody>
                    <a:bodyPr/>
                    <a:lstStyle/>
                    <a:p>
                      <a:pPr algn="l" fontAlgn="b"/>
                      <a:r>
                        <a:rPr lang="es-CL" sz="1000" b="0" i="0" u="none" strike="noStrike" dirty="0">
                          <a:solidFill>
                            <a:srgbClr val="000000"/>
                          </a:solidFill>
                          <a:effectLst/>
                          <a:latin typeface="Calibri"/>
                        </a:rPr>
                        <a:t> </a:t>
                      </a:r>
                    </a:p>
                  </a:txBody>
                  <a:tcPr marL="8637" marR="8637" marT="86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000" b="0" i="0" u="none" strike="noStrike" dirty="0">
                          <a:solidFill>
                            <a:srgbClr val="000000"/>
                          </a:solidFill>
                          <a:effectLst/>
                          <a:latin typeface="Calibri"/>
                        </a:rPr>
                        <a:t> </a:t>
                      </a:r>
                    </a:p>
                  </a:txBody>
                  <a:tcPr marL="8637" marR="8637" marT="8637"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dirty="0">
                        <a:solidFill>
                          <a:srgbClr val="000000"/>
                        </a:solidFill>
                        <a:effectLst/>
                        <a:latin typeface="Calibri"/>
                      </a:endParaRPr>
                    </a:p>
                  </a:txBody>
                  <a:tcPr marL="8637" marR="8637" marT="86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147221" y="5486055"/>
            <a:ext cx="6259858" cy="237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0 Rectángulo"/>
          <p:cNvSpPr/>
          <p:nvPr/>
        </p:nvSpPr>
        <p:spPr>
          <a:xfrm>
            <a:off x="3388765" y="5331519"/>
            <a:ext cx="88838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Febrero 2015</a:t>
            </a:r>
            <a:endParaRPr lang="es-CL" sz="1000" dirty="0">
              <a:solidFill>
                <a:srgbClr val="000000"/>
              </a:solidFill>
              <a:latin typeface="Calibri"/>
              <a:ea typeface="+mn-ea"/>
            </a:endParaRPr>
          </a:p>
        </p:txBody>
      </p:sp>
      <p:sp>
        <p:nvSpPr>
          <p:cNvPr id="12" name="38 Rectángulo"/>
          <p:cNvSpPr/>
          <p:nvPr/>
        </p:nvSpPr>
        <p:spPr>
          <a:xfrm>
            <a:off x="1760126" y="5305584"/>
            <a:ext cx="447558"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2014</a:t>
            </a:r>
            <a:endParaRPr lang="es-CL" sz="1000" dirty="0">
              <a:solidFill>
                <a:srgbClr val="000000"/>
              </a:solidFill>
              <a:latin typeface="Calibri"/>
              <a:ea typeface="+mn-ea"/>
            </a:endParaRPr>
          </a:p>
        </p:txBody>
      </p:sp>
      <p:pic>
        <p:nvPicPr>
          <p:cNvPr id="1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020" y="5471463"/>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p:nvSpPr>
        <p:spPr>
          <a:xfrm>
            <a:off x="733809" y="5830019"/>
            <a:ext cx="2296892" cy="646331"/>
          </a:xfrm>
          <a:prstGeom prst="rect">
            <a:avLst/>
          </a:prstGeom>
          <a:noFill/>
        </p:spPr>
        <p:txBody>
          <a:bodyPr wrap="square" rtlCol="0">
            <a:spAutoFit/>
          </a:bodyPr>
          <a:lstStyle/>
          <a:p>
            <a:r>
              <a:rPr lang="es-CL" sz="1200" dirty="0" smtClean="0"/>
              <a:t>Contratación consultora y comienzo de estudio  sector público</a:t>
            </a:r>
            <a:endParaRPr lang="es-CL" sz="1200" dirty="0"/>
          </a:p>
        </p:txBody>
      </p:sp>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305" y="5486429"/>
            <a:ext cx="45719"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p:cNvSpPr txBox="1"/>
          <p:nvPr/>
        </p:nvSpPr>
        <p:spPr>
          <a:xfrm>
            <a:off x="3030701" y="5925308"/>
            <a:ext cx="1716033" cy="461665"/>
          </a:xfrm>
          <a:prstGeom prst="rect">
            <a:avLst/>
          </a:prstGeom>
          <a:noFill/>
        </p:spPr>
        <p:txBody>
          <a:bodyPr wrap="square" rtlCol="0">
            <a:spAutoFit/>
          </a:bodyPr>
          <a:lstStyle/>
          <a:p>
            <a:r>
              <a:rPr lang="es-CL" sz="1200" dirty="0" smtClean="0"/>
              <a:t>Entrega de informe sector público </a:t>
            </a:r>
            <a:endParaRPr lang="es-CL" sz="1200" dirty="0"/>
          </a:p>
        </p:txBody>
      </p:sp>
      <p:sp>
        <p:nvSpPr>
          <p:cNvPr id="17" name="CuadroTexto 16"/>
          <p:cNvSpPr txBox="1"/>
          <p:nvPr/>
        </p:nvSpPr>
        <p:spPr>
          <a:xfrm>
            <a:off x="5012456" y="5949280"/>
            <a:ext cx="2284363" cy="461665"/>
          </a:xfrm>
          <a:prstGeom prst="rect">
            <a:avLst/>
          </a:prstGeom>
          <a:noFill/>
        </p:spPr>
        <p:txBody>
          <a:bodyPr wrap="square" rtlCol="0">
            <a:spAutoFit/>
          </a:bodyPr>
          <a:lstStyle/>
          <a:p>
            <a:r>
              <a:rPr lang="es-CL" sz="1200" dirty="0" smtClean="0"/>
              <a:t>Inicio levantamiento información sector privado</a:t>
            </a:r>
            <a:endParaRPr lang="es-CL" sz="1200" dirty="0"/>
          </a:p>
        </p:txBody>
      </p:sp>
      <p:sp>
        <p:nvSpPr>
          <p:cNvPr id="19" name="CuadroTexto 18"/>
          <p:cNvSpPr txBox="1"/>
          <p:nvPr/>
        </p:nvSpPr>
        <p:spPr>
          <a:xfrm>
            <a:off x="5394465" y="5330788"/>
            <a:ext cx="570990" cy="261610"/>
          </a:xfrm>
          <a:prstGeom prst="rect">
            <a:avLst/>
          </a:prstGeom>
          <a:noFill/>
        </p:spPr>
        <p:txBody>
          <a:bodyPr wrap="none" rtlCol="0">
            <a:spAutoFit/>
          </a:bodyPr>
          <a:lstStyle/>
          <a:p>
            <a:r>
              <a:rPr lang="es-CL" sz="1100" dirty="0" smtClean="0">
                <a:solidFill>
                  <a:schemeClr val="tx2"/>
                </a:solidFill>
              </a:rPr>
              <a:t>? 2015</a:t>
            </a:r>
            <a:endParaRPr lang="es-CL" sz="1100" dirty="0">
              <a:solidFill>
                <a:schemeClr val="tx2"/>
              </a:solidFill>
            </a:endParaRPr>
          </a:p>
        </p:txBody>
      </p:sp>
      <p:pic>
        <p:nvPicPr>
          <p:cNvPr id="20" name="Imagen 19"/>
          <p:cNvPicPr>
            <a:picLocks noChangeAspect="1"/>
          </p:cNvPicPr>
          <p:nvPr/>
        </p:nvPicPr>
        <p:blipFill>
          <a:blip r:embed="rId6"/>
          <a:stretch>
            <a:fillRect/>
          </a:stretch>
        </p:blipFill>
        <p:spPr>
          <a:xfrm>
            <a:off x="5735793" y="5495502"/>
            <a:ext cx="121931" cy="384081"/>
          </a:xfrm>
          <a:prstGeom prst="rect">
            <a:avLst/>
          </a:prstGeom>
        </p:spPr>
      </p:pic>
      <p:sp>
        <p:nvSpPr>
          <p:cNvPr id="18" name="Marcador de número de diapositiva 3"/>
          <p:cNvSpPr>
            <a:spLocks noGrp="1"/>
          </p:cNvSpPr>
          <p:nvPr>
            <p:ph type="sldNum" sz="quarter" idx="11"/>
          </p:nvPr>
        </p:nvSpPr>
        <p:spPr>
          <a:xfrm>
            <a:off x="6183313" y="6527800"/>
            <a:ext cx="2133600" cy="193675"/>
          </a:xfrm>
        </p:spPr>
        <p:txBody>
          <a:bodyPr/>
          <a:lstStyle/>
          <a:p>
            <a:r>
              <a:rPr lang="en-US" dirty="0" smtClean="0"/>
              <a:t>21</a:t>
            </a:r>
            <a:endParaRPr lang="en-US" dirty="0"/>
          </a:p>
        </p:txBody>
      </p:sp>
    </p:spTree>
    <p:extLst>
      <p:ext uri="{BB962C8B-B14F-4D97-AF65-F5344CB8AC3E}">
        <p14:creationId xmlns:p14="http://schemas.microsoft.com/office/powerpoint/2010/main" val="2831092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354558620"/>
              </p:ext>
            </p:extLst>
          </p:nvPr>
        </p:nvGraphicFramePr>
        <p:xfrm>
          <a:off x="620216" y="1052736"/>
          <a:ext cx="7696200" cy="4784928"/>
        </p:xfrm>
        <a:graphic>
          <a:graphicData uri="http://schemas.openxmlformats.org/drawingml/2006/table">
            <a:tbl>
              <a:tblPr/>
              <a:tblGrid>
                <a:gridCol w="2943672"/>
                <a:gridCol w="374164"/>
                <a:gridCol w="2189182"/>
                <a:gridCol w="2189182"/>
              </a:tblGrid>
              <a:tr h="432048">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Monitoreo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905">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Creación de un sistema de </a:t>
                      </a:r>
                      <a:r>
                        <a:rPr lang="es-CL" sz="1200" b="0" i="0" u="none" strike="noStrike" dirty="0" smtClean="0">
                          <a:solidFill>
                            <a:srgbClr val="000000"/>
                          </a:solidFill>
                          <a:effectLst/>
                          <a:latin typeface="+mn-lt"/>
                        </a:rPr>
                        <a:t>Seguimiento e Indicadores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s-CL"/>
                    </a:p>
                  </a:txBody>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682080">
                <a:tc>
                  <a:txBody>
                    <a:bodyPr/>
                    <a:lstStyle/>
                    <a:p>
                      <a:pPr marL="171450" indent="-171450" algn="just" fontAlgn="ctr">
                        <a:buFont typeface="Arial" panose="020B0604020202020204" pitchFamily="34" charset="0"/>
                        <a:buChar char="•"/>
                      </a:pPr>
                      <a:r>
                        <a:rPr lang="es-CL" sz="1200" b="0" i="0" u="none" strike="noStrike" dirty="0" smtClean="0">
                          <a:solidFill>
                            <a:srgbClr val="000000"/>
                          </a:solidFill>
                          <a:effectLst/>
                          <a:latin typeface="+mj-lt"/>
                        </a:rPr>
                        <a:t>Dar continuidad a la implementación del plan de acción y  a la política de RS</a:t>
                      </a:r>
                    </a:p>
                    <a:p>
                      <a:pPr marL="0" indent="0" algn="just" fontAlgn="ctr">
                        <a:buFont typeface="Arial" panose="020B0604020202020204" pitchFamily="34" charset="0"/>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71450" indent="-171450" algn="l">
                        <a:buFont typeface="Arial" panose="020B0604020202020204" pitchFamily="34" charset="0"/>
                        <a:buChar char="•"/>
                      </a:pPr>
                      <a:r>
                        <a:rPr lang="es-CL" sz="1100" dirty="0" smtClean="0"/>
                        <a:t>Informes de estado de avance de los compromisos del plan de acción</a:t>
                      </a:r>
                    </a:p>
                    <a:p>
                      <a:pPr marL="171450" indent="-171450" algn="l">
                        <a:buFont typeface="Arial" panose="020B0604020202020204" pitchFamily="34" charset="0"/>
                        <a:buChar char="•"/>
                      </a:pPr>
                      <a:r>
                        <a:rPr lang="es-CL" sz="1100" dirty="0" smtClean="0"/>
                        <a:t>Indicadores de responsabilidad social que permitan el seguimiento continuo de los compromisos y para ser incorporados en la política nacional de Responsabilidad Social.</a:t>
                      </a:r>
                    </a:p>
                    <a:p>
                      <a:endParaRPr lang="es-CL"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ctr">
                        <a:buFontTx/>
                        <a:buChar char="-"/>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200" b="0" i="0" u="none" strike="noStrike" kern="1200" dirty="0" smtClean="0">
                          <a:solidFill>
                            <a:srgbClr val="000000"/>
                          </a:solidFill>
                          <a:effectLst/>
                          <a:latin typeface="+mn-lt"/>
                          <a:ea typeface="+mn-ea"/>
                          <a:cs typeface="+mn-cs"/>
                        </a:rPr>
                        <a:t>Subsecretaría de Economía. $4.000.000.-</a:t>
                      </a:r>
                      <a:r>
                        <a:rPr lang="es-CL" sz="1200" b="0" i="0" u="none" strike="noStrike" kern="1200" baseline="0" dirty="0" smtClean="0">
                          <a:solidFill>
                            <a:srgbClr val="000000"/>
                          </a:solidFill>
                          <a:effectLst/>
                          <a:latin typeface="+mn-lt"/>
                          <a:ea typeface="+mn-ea"/>
                          <a:cs typeface="+mn-cs"/>
                        </a:rPr>
                        <a:t> </a:t>
                      </a:r>
                    </a:p>
                    <a:p>
                      <a:pPr algn="l" fontAlgn="ctr"/>
                      <a:endParaRPr lang="es-CL" sz="1200" b="0" i="0" u="none" strike="noStrike" kern="1200" baseline="0" dirty="0" smtClean="0">
                        <a:solidFill>
                          <a:srgbClr val="000000"/>
                        </a:solidFill>
                        <a:effectLst/>
                        <a:latin typeface="+mn-lt"/>
                        <a:ea typeface="+mn-ea"/>
                        <a:cs typeface="+mn-cs"/>
                      </a:endParaRPr>
                    </a:p>
                    <a:p>
                      <a:pPr algn="l" fontAlgn="ct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gridSpan="3">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90500">
                <a:tc gridSpan="2">
                  <a:txBody>
                    <a:bodyPr/>
                    <a:lstStyle/>
                    <a:p>
                      <a:pPr algn="l" fontAlgn="b"/>
                      <a:r>
                        <a:rPr lang="es-CL"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gridSpan="2">
                  <a:txBody>
                    <a:bodyPr/>
                    <a:lstStyle/>
                    <a:p>
                      <a:pPr algn="l" fontAlgn="b"/>
                      <a:r>
                        <a:rPr lang="es-CL"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815206">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smtClean="0">
                        <a:solidFill>
                          <a:srgbClr val="000000"/>
                        </a:solidFill>
                        <a:effectLst/>
                        <a:latin typeface="Calibri"/>
                      </a:endParaRPr>
                    </a:p>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65248" y="4454723"/>
            <a:ext cx="7409461" cy="2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0 Rectángulo"/>
          <p:cNvSpPr/>
          <p:nvPr/>
        </p:nvSpPr>
        <p:spPr>
          <a:xfrm>
            <a:off x="2978710" y="4348827"/>
            <a:ext cx="83869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Agosto 2015</a:t>
            </a:r>
            <a:endParaRPr lang="es-CL" sz="1000" dirty="0">
              <a:solidFill>
                <a:srgbClr val="000000"/>
              </a:solidFill>
              <a:latin typeface="Calibri"/>
              <a:ea typeface="+mn-ea"/>
            </a:endParaRPr>
          </a:p>
        </p:txBody>
      </p:sp>
      <p:sp>
        <p:nvSpPr>
          <p:cNvPr id="10" name="20 Rectángulo"/>
          <p:cNvSpPr/>
          <p:nvPr/>
        </p:nvSpPr>
        <p:spPr>
          <a:xfrm>
            <a:off x="4881877" y="4302948"/>
            <a:ext cx="638316"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1" name="38 Rectángulo"/>
          <p:cNvSpPr/>
          <p:nvPr/>
        </p:nvSpPr>
        <p:spPr>
          <a:xfrm>
            <a:off x="792150" y="4306097"/>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0000"/>
              </a:solidFill>
              <a:latin typeface="Calibri"/>
              <a:ea typeface="+mn-ea"/>
            </a:endParaRPr>
          </a:p>
        </p:txBody>
      </p:sp>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599" y="4549169"/>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p:cNvSpPr txBox="1"/>
          <p:nvPr/>
        </p:nvSpPr>
        <p:spPr>
          <a:xfrm>
            <a:off x="675598" y="4882057"/>
            <a:ext cx="1749000" cy="461665"/>
          </a:xfrm>
          <a:prstGeom prst="rect">
            <a:avLst/>
          </a:prstGeom>
          <a:noFill/>
        </p:spPr>
        <p:txBody>
          <a:bodyPr wrap="square" rtlCol="0">
            <a:spAutoFit/>
          </a:bodyPr>
          <a:lstStyle/>
          <a:p>
            <a:r>
              <a:rPr lang="es-CL" sz="1200" dirty="0" smtClean="0"/>
              <a:t>Primer informe de avance</a:t>
            </a:r>
            <a:endParaRPr lang="es-CL" sz="1200" dirty="0"/>
          </a:p>
        </p:txBody>
      </p:sp>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090" y="4610467"/>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p:nvSpPr>
        <p:spPr>
          <a:xfrm>
            <a:off x="2750072" y="4914866"/>
            <a:ext cx="1716033" cy="646331"/>
          </a:xfrm>
          <a:prstGeom prst="rect">
            <a:avLst/>
          </a:prstGeom>
          <a:noFill/>
        </p:spPr>
        <p:txBody>
          <a:bodyPr wrap="square" rtlCol="0">
            <a:spAutoFit/>
          </a:bodyPr>
          <a:lstStyle/>
          <a:p>
            <a:r>
              <a:rPr lang="es-CL" sz="1200" dirty="0" smtClean="0"/>
              <a:t>Segundo informe </a:t>
            </a:r>
            <a:r>
              <a:rPr lang="es-CL" sz="1200" dirty="0"/>
              <a:t>de avance</a:t>
            </a:r>
          </a:p>
          <a:p>
            <a:endParaRPr lang="es-CL" sz="1200" dirty="0"/>
          </a:p>
        </p:txBody>
      </p:sp>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810" y="4570752"/>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uadroTexto 16"/>
          <p:cNvSpPr txBox="1"/>
          <p:nvPr/>
        </p:nvSpPr>
        <p:spPr>
          <a:xfrm>
            <a:off x="4569598" y="4935206"/>
            <a:ext cx="1448229" cy="461665"/>
          </a:xfrm>
          <a:prstGeom prst="rect">
            <a:avLst/>
          </a:prstGeom>
          <a:noFill/>
        </p:spPr>
        <p:txBody>
          <a:bodyPr wrap="square" rtlCol="0">
            <a:spAutoFit/>
          </a:bodyPr>
          <a:lstStyle/>
          <a:p>
            <a:r>
              <a:rPr lang="es-CL" sz="1200" dirty="0" smtClean="0"/>
              <a:t>Informe anual</a:t>
            </a:r>
            <a:endParaRPr lang="es-CL" sz="1200" dirty="0"/>
          </a:p>
          <a:p>
            <a:endParaRPr lang="es-CL" sz="1200" dirty="0"/>
          </a:p>
        </p:txBody>
      </p:sp>
      <p:sp>
        <p:nvSpPr>
          <p:cNvPr id="22" name="20 Rectángulo"/>
          <p:cNvSpPr/>
          <p:nvPr/>
        </p:nvSpPr>
        <p:spPr>
          <a:xfrm>
            <a:off x="6702242" y="4282550"/>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2016</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2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58" y="4531266"/>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uadroTexto 23"/>
          <p:cNvSpPr txBox="1"/>
          <p:nvPr/>
        </p:nvSpPr>
        <p:spPr>
          <a:xfrm>
            <a:off x="6666532" y="4784826"/>
            <a:ext cx="1448229" cy="830997"/>
          </a:xfrm>
          <a:prstGeom prst="rect">
            <a:avLst/>
          </a:prstGeom>
          <a:noFill/>
        </p:spPr>
        <p:txBody>
          <a:bodyPr wrap="square" rtlCol="0">
            <a:spAutoFit/>
          </a:bodyPr>
          <a:lstStyle/>
          <a:p>
            <a:r>
              <a:rPr lang="es-CL" sz="1200" dirty="0" smtClean="0"/>
              <a:t>Propuesta de indicadores para política de RS</a:t>
            </a:r>
            <a:endParaRPr lang="es-CL" sz="1200" dirty="0"/>
          </a:p>
          <a:p>
            <a:endParaRPr lang="es-CL" sz="1200" dirty="0">
              <a:solidFill>
                <a:srgbClr val="7030A0"/>
              </a:solidFill>
            </a:endParaRPr>
          </a:p>
        </p:txBody>
      </p:sp>
      <p:sp>
        <p:nvSpPr>
          <p:cNvPr id="19" name="Marcador de número de diapositiva 3"/>
          <p:cNvSpPr>
            <a:spLocks noGrp="1"/>
          </p:cNvSpPr>
          <p:nvPr>
            <p:ph type="sldNum" sz="quarter" idx="11"/>
          </p:nvPr>
        </p:nvSpPr>
        <p:spPr>
          <a:xfrm>
            <a:off x="6183313" y="6527800"/>
            <a:ext cx="2133600" cy="193675"/>
          </a:xfrm>
        </p:spPr>
        <p:txBody>
          <a:bodyPr/>
          <a:lstStyle/>
          <a:p>
            <a:r>
              <a:rPr lang="en-US" dirty="0" smtClean="0"/>
              <a:t>22</a:t>
            </a:r>
            <a:endParaRPr lang="en-US" dirty="0"/>
          </a:p>
        </p:txBody>
      </p:sp>
    </p:spTree>
    <p:extLst>
      <p:ext uri="{BB962C8B-B14F-4D97-AF65-F5344CB8AC3E}">
        <p14:creationId xmlns:p14="http://schemas.microsoft.com/office/powerpoint/2010/main" val="3637928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0"/>
          <p:cNvSpPr txBox="1">
            <a:spLocks noChangeArrowheads="1"/>
          </p:cNvSpPr>
          <p:nvPr/>
        </p:nvSpPr>
        <p:spPr bwMode="auto">
          <a:xfrm>
            <a:off x="179512" y="1628800"/>
            <a:ext cx="35621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49263" eaLnBrk="0" fontAlgn="base" hangingPunct="0">
              <a:spcBef>
                <a:spcPct val="0"/>
              </a:spcBef>
              <a:spcAft>
                <a:spcPct val="0"/>
              </a:spcAft>
            </a:pPr>
            <a:r>
              <a:rPr lang="es-ES_tradnl" altLang="es-CO" sz="1600" b="1" dirty="0" smtClean="0">
                <a:solidFill>
                  <a:srgbClr val="000066"/>
                </a:solidFill>
                <a:latin typeface="Arial" panose="020B0604020202020204" pitchFamily="34" charset="0"/>
                <a:ea typeface="ＭＳ Ｐゴシック" panose="020B0600070205080204" pitchFamily="34" charset="-128"/>
              </a:rPr>
              <a:t>II. Fortalecimiento </a:t>
            </a:r>
            <a:r>
              <a:rPr lang="es-ES_tradnl" altLang="es-CO" sz="1600" b="1" dirty="0">
                <a:solidFill>
                  <a:srgbClr val="000066"/>
                </a:solidFill>
                <a:latin typeface="Arial" panose="020B0604020202020204" pitchFamily="34" charset="0"/>
                <a:ea typeface="ＭＳ Ｐゴシック" panose="020B0600070205080204" pitchFamily="34" charset="-128"/>
              </a:rPr>
              <a:t>de Capacidades</a:t>
            </a:r>
          </a:p>
        </p:txBody>
      </p:sp>
      <p:pic>
        <p:nvPicPr>
          <p:cNvPr id="16"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0"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824724188"/>
              </p:ext>
            </p:extLst>
          </p:nvPr>
        </p:nvGraphicFramePr>
        <p:xfrm>
          <a:off x="827584" y="2780928"/>
          <a:ext cx="6907078" cy="1691837"/>
        </p:xfrm>
        <a:graphic>
          <a:graphicData uri="http://schemas.openxmlformats.org/drawingml/2006/table">
            <a:tbl>
              <a:tblPr/>
              <a:tblGrid>
                <a:gridCol w="2609358"/>
                <a:gridCol w="1718133"/>
                <a:gridCol w="1211435"/>
                <a:gridCol w="1368152"/>
              </a:tblGrid>
              <a:tr h="229869">
                <a:tc>
                  <a:txBody>
                    <a:bodyPr/>
                    <a:lstStyle/>
                    <a:p>
                      <a:pPr algn="l" fontAlgn="b"/>
                      <a:r>
                        <a:rPr lang="es-CL" sz="1400" b="1" i="0" u="none" strike="noStrike" dirty="0">
                          <a:solidFill>
                            <a:srgbClr val="000000"/>
                          </a:solidFill>
                          <a:effectLst/>
                          <a:latin typeface="Calibri"/>
                        </a:rPr>
                        <a:t>Acciones</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Responsable</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Corto Plazo</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Mediano Plazo</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461968">
                <a:tc>
                  <a:txBody>
                    <a:bodyPr/>
                    <a:lstStyle/>
                    <a:p>
                      <a:pPr algn="l" rtl="0" fontAlgn="ctr"/>
                      <a:r>
                        <a:rPr lang="es-CL" sz="1400" b="0" i="0" u="none" strike="noStrike" dirty="0" smtClean="0">
                          <a:solidFill>
                            <a:srgbClr val="3C3C3C"/>
                          </a:solidFill>
                          <a:effectLst/>
                          <a:latin typeface="Calibri"/>
                        </a:rPr>
                        <a:t>15. </a:t>
                      </a:r>
                      <a:r>
                        <a:rPr lang="es-CL" sz="1400" b="0" i="0" u="none" strike="noStrike" dirty="0">
                          <a:solidFill>
                            <a:srgbClr val="3C3C3C"/>
                          </a:solidFill>
                          <a:effectLst/>
                          <a:latin typeface="Calibri"/>
                        </a:rPr>
                        <a:t>Difusión y capacitación sobre temas de sostenibilidad  y Responsabilidad </a:t>
                      </a:r>
                      <a:r>
                        <a:rPr lang="es-CL" sz="1400" b="0" i="0" u="none" strike="noStrike" dirty="0" smtClean="0">
                          <a:solidFill>
                            <a:srgbClr val="3C3C3C"/>
                          </a:solidFill>
                          <a:effectLst/>
                          <a:latin typeface="Calibri"/>
                        </a:rPr>
                        <a:t>Social.</a:t>
                      </a:r>
                      <a:r>
                        <a:rPr lang="es-CL" sz="1400" b="0" i="0" u="none" strike="noStrike" dirty="0">
                          <a:solidFill>
                            <a:srgbClr val="3C3C3C"/>
                          </a:solidFill>
                          <a:effectLst/>
                          <a:latin typeface="Calibri"/>
                        </a:rPr>
                        <a:t/>
                      </a:r>
                      <a:br>
                        <a:rPr lang="es-CL" sz="1400" b="0" i="0" u="none" strike="noStrike" dirty="0">
                          <a:solidFill>
                            <a:srgbClr val="3C3C3C"/>
                          </a:solidFill>
                          <a:effectLst/>
                          <a:latin typeface="Calibri"/>
                        </a:rPr>
                      </a:br>
                      <a:endParaRPr lang="es-CL" sz="1400" b="0" i="0" u="none" strike="noStrike" dirty="0">
                        <a:solidFill>
                          <a:srgbClr val="3C3C3C"/>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400" b="0" i="0" u="none" strike="noStrike">
                          <a:solidFill>
                            <a:srgbClr val="3C3C3C"/>
                          </a:solidFill>
                          <a:effectLst/>
                          <a:latin typeface="Calibri"/>
                        </a:rPr>
                        <a:t>DIRECON – Depto. OCDE</a:t>
                      </a:r>
                      <a:br>
                        <a:rPr lang="es-CL" sz="1400" b="0" i="0" u="none" strike="noStrike">
                          <a:solidFill>
                            <a:srgbClr val="3C3C3C"/>
                          </a:solidFill>
                          <a:effectLst/>
                          <a:latin typeface="Calibri"/>
                        </a:rPr>
                      </a:br>
                      <a:r>
                        <a:rPr lang="es-CL" sz="1400" b="0" i="0" u="none" strike="noStrike">
                          <a:solidFill>
                            <a:srgbClr val="3C3C3C"/>
                          </a:solidFill>
                          <a:effectLst/>
                          <a:latin typeface="Calibri"/>
                        </a:rPr>
                        <a:t>Ministerio del Trabajo</a:t>
                      </a:r>
                      <a:br>
                        <a:rPr lang="es-CL" sz="1400" b="0" i="0" u="none" strike="noStrike">
                          <a:solidFill>
                            <a:srgbClr val="3C3C3C"/>
                          </a:solidFill>
                          <a:effectLst/>
                          <a:latin typeface="Calibri"/>
                        </a:rPr>
                      </a:br>
                      <a:r>
                        <a:rPr lang="es-CL" sz="1400" b="0" i="0" u="none" strike="noStrike">
                          <a:solidFill>
                            <a:srgbClr val="3C3C3C"/>
                          </a:solidFill>
                          <a:effectLst/>
                          <a:latin typeface="Calibri"/>
                        </a:rPr>
                        <a:t>Dirección de Derechos Humanos</a:t>
                      </a: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dirty="0">
                          <a:solidFill>
                            <a:srgbClr val="000000"/>
                          </a:solidFill>
                          <a:effectLst/>
                          <a:latin typeface="Calibri"/>
                        </a:rPr>
                        <a:t> </a:t>
                      </a:r>
                    </a:p>
                  </a:txBody>
                  <a:tcPr marL="9195" marR="9195" marT="919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dirty="0">
                          <a:solidFill>
                            <a:srgbClr val="000000"/>
                          </a:solidFill>
                          <a:effectLst/>
                          <a:latin typeface="Calibri"/>
                        </a:rPr>
                        <a:t> </a:t>
                      </a:r>
                    </a:p>
                  </a:txBody>
                  <a:tcPr marL="9195" marR="9195" marT="91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501008"/>
            <a:ext cx="2524125" cy="23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arcador de número de diapositiva 3"/>
          <p:cNvSpPr>
            <a:spLocks noGrp="1"/>
          </p:cNvSpPr>
          <p:nvPr>
            <p:ph type="sldNum" sz="quarter" idx="11"/>
          </p:nvPr>
        </p:nvSpPr>
        <p:spPr>
          <a:xfrm>
            <a:off x="6183313" y="6527800"/>
            <a:ext cx="2133600" cy="193675"/>
          </a:xfrm>
        </p:spPr>
        <p:txBody>
          <a:bodyPr/>
          <a:lstStyle/>
          <a:p>
            <a:r>
              <a:rPr lang="en-US" dirty="0" smtClean="0"/>
              <a:t>23</a:t>
            </a:r>
            <a:endParaRPr lang="en-US" dirty="0"/>
          </a:p>
        </p:txBody>
      </p:sp>
    </p:spTree>
    <p:extLst>
      <p:ext uri="{BB962C8B-B14F-4D97-AF65-F5344CB8AC3E}">
        <p14:creationId xmlns:p14="http://schemas.microsoft.com/office/powerpoint/2010/main" val="3072066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2214834088"/>
              </p:ext>
            </p:extLst>
          </p:nvPr>
        </p:nvGraphicFramePr>
        <p:xfrm>
          <a:off x="539553" y="1167908"/>
          <a:ext cx="8136904" cy="5517834"/>
        </p:xfrm>
        <a:graphic>
          <a:graphicData uri="http://schemas.openxmlformats.org/drawingml/2006/table">
            <a:tbl>
              <a:tblPr/>
              <a:tblGrid>
                <a:gridCol w="2232247"/>
                <a:gridCol w="1270666"/>
                <a:gridCol w="1921689"/>
                <a:gridCol w="2712302"/>
              </a:tblGrid>
              <a:tr h="388884">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100" b="1" i="0" u="none" strike="noStrike" dirty="0" smtClean="0">
                          <a:solidFill>
                            <a:srgbClr val="000000"/>
                          </a:solidFill>
                          <a:effectLst/>
                          <a:latin typeface="Calibri"/>
                        </a:rPr>
                        <a:t>BRECHA: </a:t>
                      </a:r>
                      <a:r>
                        <a:rPr lang="es-CL" sz="1100" b="0" i="0" u="none" strike="noStrike" dirty="0" smtClean="0">
                          <a:solidFill>
                            <a:srgbClr val="000000"/>
                          </a:solidFill>
                          <a:effectLst/>
                          <a:latin typeface="+mn-lt"/>
                        </a:rPr>
                        <a:t>Fortalecimiento de Capacidades </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6D5"/>
                    </a:solidFill>
                  </a:tcPr>
                </a:tc>
                <a:tc hMerge="1">
                  <a:txBody>
                    <a:bodyPr/>
                    <a:lstStyle/>
                    <a:p>
                      <a:endParaRPr lang="es-CL"/>
                    </a:p>
                  </a:txBody>
                  <a:tcPr/>
                </a:tc>
                <a:tc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840">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100" b="1" i="0" u="none" strike="noStrike" dirty="0">
                          <a:solidFill>
                            <a:srgbClr val="000000"/>
                          </a:solidFill>
                          <a:effectLst/>
                          <a:latin typeface="Calibri"/>
                        </a:rPr>
                        <a:t>NOMBRE DE LA </a:t>
                      </a:r>
                      <a:r>
                        <a:rPr lang="es-CL" sz="1100" b="1" i="0" u="none" strike="noStrike" dirty="0" smtClean="0">
                          <a:solidFill>
                            <a:srgbClr val="000000"/>
                          </a:solidFill>
                          <a:effectLst/>
                          <a:latin typeface="Calibri"/>
                        </a:rPr>
                        <a:t>MEDIDA: </a:t>
                      </a:r>
                      <a:r>
                        <a:rPr lang="es-CL" sz="1100" b="0" i="0" u="none" strike="noStrike" dirty="0" smtClean="0">
                          <a:solidFill>
                            <a:srgbClr val="000000"/>
                          </a:solidFill>
                          <a:effectLst/>
                          <a:latin typeface="+mn-lt"/>
                        </a:rPr>
                        <a:t>Difusión  y capacitación sobre  temas de sostenibilidad y Responsabilidad Social </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6D5"/>
                    </a:solidFill>
                  </a:tcPr>
                </a:tc>
                <a:tc hMerge="1">
                  <a:txBody>
                    <a:bodyPr/>
                    <a:lstStyle/>
                    <a:p>
                      <a:endParaRPr lang="es-CL"/>
                    </a:p>
                  </a:txBody>
                  <a:tcPr/>
                </a:tc>
                <a:tc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925">
                <a:tc>
                  <a:txBody>
                    <a:bodyPr/>
                    <a:lstStyle/>
                    <a:p>
                      <a:pPr algn="ctr" rtl="0" fontAlgn="ctr"/>
                      <a:r>
                        <a:rPr lang="es-CL" sz="1100" b="1" i="0" u="none" strike="noStrike">
                          <a:solidFill>
                            <a:srgbClr val="000000"/>
                          </a:solidFill>
                          <a:effectLst/>
                          <a:latin typeface="Calibri"/>
                        </a:rPr>
                        <a:t>DESCRIPCION</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100" b="1" i="0" u="none" strike="noStrike" dirty="0" smtClean="0">
                          <a:solidFill>
                            <a:srgbClr val="000000"/>
                          </a:solidFill>
                          <a:effectLst/>
                          <a:latin typeface="Calibri"/>
                        </a:rPr>
                        <a:t>RESULTADOS</a:t>
                      </a:r>
                      <a:endParaRPr lang="es-CL" sz="1100" b="1"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100" b="1"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100" b="1" i="0" u="none" strike="noStrike" dirty="0" smtClean="0">
                          <a:solidFill>
                            <a:srgbClr val="000000"/>
                          </a:solidFill>
                          <a:effectLst/>
                          <a:latin typeface="+mn-lt"/>
                        </a:rPr>
                        <a:t>RESPONSABLES Y RECURSOS</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033960">
                <a:tc>
                  <a:txBody>
                    <a:bodyPr/>
                    <a:lstStyle/>
                    <a:p>
                      <a:endParaRPr lang="es-CL" dirty="0" smtClean="0"/>
                    </a:p>
                    <a:p>
                      <a:endParaRPr lang="es-CL" dirty="0" smtClean="0"/>
                    </a:p>
                    <a:p>
                      <a:r>
                        <a:rPr lang="es-CL" sz="1200" dirty="0" smtClean="0"/>
                        <a:t>Aumentar el conocimiento e importancia de</a:t>
                      </a:r>
                      <a:r>
                        <a:rPr lang="es-CL" sz="1200" baseline="0" dirty="0" smtClean="0"/>
                        <a:t> los temas de responsabilidad social tanto a nivel público como privado</a:t>
                      </a:r>
                    </a:p>
                    <a:p>
                      <a:endParaRPr lang="es-CL" sz="1200" dirty="0" smtClean="0"/>
                    </a:p>
                    <a:p>
                      <a:endParaRPr lang="es-CL" dirty="0"/>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gridSpan="2">
                  <a:txBody>
                    <a:bodyPr/>
                    <a:lstStyle/>
                    <a:p>
                      <a:pPr marL="171450" indent="-171450" algn="l" rtl="0" fontAlgn="ctr">
                        <a:buFont typeface="Arial" panose="020B0604020202020204" pitchFamily="34" charset="0"/>
                        <a:buChar char="•"/>
                      </a:pPr>
                      <a:r>
                        <a:rPr lang="es-CL" sz="1100" b="0" i="0" u="none" strike="noStrike" dirty="0" smtClean="0">
                          <a:solidFill>
                            <a:srgbClr val="000000"/>
                          </a:solidFill>
                          <a:effectLst/>
                          <a:latin typeface="+mn-lt"/>
                        </a:rPr>
                        <a:t>Desarrollo de herramientas de comunicación de diseminación de responsabilidad social ( guías)</a:t>
                      </a:r>
                    </a:p>
                    <a:p>
                      <a:pPr marL="171450" indent="-171450" algn="l" rtl="0" fontAlgn="ctr">
                        <a:buFont typeface="Arial" panose="020B0604020202020204" pitchFamily="34" charset="0"/>
                        <a:buChar char="•"/>
                      </a:pPr>
                      <a:r>
                        <a:rPr lang="es-CL" sz="1100" b="0" i="0" u="none" strike="noStrike" dirty="0" smtClean="0">
                          <a:solidFill>
                            <a:srgbClr val="000000"/>
                          </a:solidFill>
                          <a:effectLst/>
                          <a:latin typeface="+mn-lt"/>
                        </a:rPr>
                        <a:t>Realización de seminarios temáticos, charlas y talleres</a:t>
                      </a:r>
                      <a:r>
                        <a:rPr lang="es-CL" sz="1100" b="0" i="0" u="none" strike="noStrike" baseline="0" dirty="0" smtClean="0">
                          <a:solidFill>
                            <a:srgbClr val="000000"/>
                          </a:solidFill>
                          <a:effectLst/>
                          <a:latin typeface="+mn-lt"/>
                        </a:rPr>
                        <a:t> para el sector público y privado</a:t>
                      </a:r>
                      <a:r>
                        <a:rPr lang="es-CL" sz="1100" b="0" i="0" u="none" strike="noStrike" dirty="0" smtClean="0">
                          <a:solidFill>
                            <a:srgbClr val="000000"/>
                          </a:solidFill>
                          <a:effectLst/>
                          <a:latin typeface="+mn-lt"/>
                        </a:rPr>
                        <a:t>. Se realizarán al</a:t>
                      </a:r>
                      <a:r>
                        <a:rPr lang="es-CL" sz="1100" b="0" i="0" u="none" strike="noStrike" baseline="0" dirty="0" smtClean="0">
                          <a:solidFill>
                            <a:srgbClr val="000000"/>
                          </a:solidFill>
                          <a:effectLst/>
                          <a:latin typeface="+mn-lt"/>
                        </a:rPr>
                        <a:t> menos 2 actividades por semestre cada año </a:t>
                      </a:r>
                      <a:endParaRPr lang="es-CL" sz="1100" b="0" i="0" u="none" strike="noStrike" dirty="0" smtClean="0">
                        <a:solidFill>
                          <a:srgbClr val="000000"/>
                        </a:solidFill>
                        <a:effectLst/>
                        <a:latin typeface="+mn-lt"/>
                      </a:endParaRPr>
                    </a:p>
                    <a:p>
                      <a:pPr marL="171450" indent="-171450" algn="l" rtl="0" fontAlgn="ctr">
                        <a:buFont typeface="Arial" panose="020B0604020202020204" pitchFamily="34" charset="0"/>
                        <a:buChar char="•"/>
                      </a:pPr>
                      <a:r>
                        <a:rPr lang="es-CL" sz="1100" b="0" i="0" u="none" strike="noStrike" dirty="0" smtClean="0">
                          <a:solidFill>
                            <a:srgbClr val="000000"/>
                          </a:solidFill>
                          <a:effectLst/>
                          <a:latin typeface="+mn-lt"/>
                        </a:rPr>
                        <a:t>Capacitación en materia de compras públicas: capacitación a compradores públicos y proveedores del Estado, en el marco de la política de formación que ejecuta </a:t>
                      </a:r>
                      <a:r>
                        <a:rPr lang="es-CL" sz="1100" b="0" i="0" u="none" strike="noStrike" dirty="0" err="1" smtClean="0">
                          <a:solidFill>
                            <a:srgbClr val="000000"/>
                          </a:solidFill>
                          <a:effectLst/>
                          <a:latin typeface="+mn-lt"/>
                        </a:rPr>
                        <a:t>ChileCompra</a:t>
                      </a:r>
                      <a:r>
                        <a:rPr lang="es-CL" sz="1100" b="0" i="0" u="none" strike="noStrike" dirty="0" smtClean="0">
                          <a:solidFill>
                            <a:srgbClr val="000000"/>
                          </a:solidFill>
                          <a:effectLst/>
                          <a:latin typeface="+mn-lt"/>
                        </a:rPr>
                        <a:t> (criterios de </a:t>
                      </a:r>
                      <a:r>
                        <a:rPr lang="es-CL" sz="1100" b="0" i="0" u="none" strike="noStrike" dirty="0" err="1" smtClean="0">
                          <a:solidFill>
                            <a:srgbClr val="000000"/>
                          </a:solidFill>
                          <a:effectLst/>
                          <a:latin typeface="+mn-lt"/>
                        </a:rPr>
                        <a:t>inclusividad</a:t>
                      </a:r>
                      <a:r>
                        <a:rPr lang="es-CL" sz="1100" b="0" i="0" u="none" strike="noStrike" dirty="0" smtClean="0">
                          <a:solidFill>
                            <a:srgbClr val="000000"/>
                          </a:solidFill>
                          <a:effectLst/>
                          <a:latin typeface="+mn-lt"/>
                        </a:rPr>
                        <a:t> en compras públicas y reglamento una vez promulgado)</a:t>
                      </a:r>
                    </a:p>
                    <a:p>
                      <a:pPr marL="171450" indent="-171450" algn="l" rtl="0" fontAlgn="ctr">
                        <a:buFontTx/>
                        <a:buChar char="-"/>
                      </a:pPr>
                      <a:endParaRPr lang="es-CL" sz="1100" b="0" i="0" u="none" strike="noStrike" dirty="0" smtClean="0">
                        <a:solidFill>
                          <a:srgbClr val="000000"/>
                        </a:solidFill>
                        <a:effectLst/>
                        <a:latin typeface="+mn-lt"/>
                      </a:endParaRPr>
                    </a:p>
                    <a:p>
                      <a:pPr marL="171450" indent="-171450" algn="l" rtl="0" fontAlgn="ctr">
                        <a:buFontTx/>
                        <a:buChar char="-"/>
                      </a:pP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dirty="0" smtClean="0">
                          <a:solidFill>
                            <a:srgbClr val="000000"/>
                          </a:solidFill>
                          <a:effectLst/>
                          <a:latin typeface="+mn-lt"/>
                        </a:rPr>
                        <a:t>DIRECON – Depto. OCDE a través del Punto Nacional de Contacto (difusión y promoción de las Líneas Directrices OCDE entre los distintos actores de interés). $4,000,000</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dirty="0" err="1" smtClean="0">
                          <a:solidFill>
                            <a:srgbClr val="000000"/>
                          </a:solidFill>
                          <a:effectLst/>
                          <a:latin typeface="+mn-lt"/>
                        </a:rPr>
                        <a:t>ChileCompra</a:t>
                      </a:r>
                      <a:r>
                        <a:rPr lang="es-CL" sz="1100" b="0" i="0" u="none" strike="noStrike" dirty="0" smtClean="0">
                          <a:solidFill>
                            <a:srgbClr val="000000"/>
                          </a:solidFill>
                          <a:effectLst/>
                          <a:latin typeface="+mn-lt"/>
                        </a:rPr>
                        <a:t>. Presupuesto</a:t>
                      </a:r>
                      <a:r>
                        <a:rPr lang="es-CL" sz="1100" b="0" i="0" u="none" strike="noStrike" baseline="0" dirty="0" smtClean="0">
                          <a:solidFill>
                            <a:srgbClr val="000000"/>
                          </a:solidFill>
                          <a:effectLst/>
                          <a:latin typeface="+mn-lt"/>
                        </a:rPr>
                        <a:t> asignado</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baseline="0" dirty="0" smtClean="0">
                          <a:solidFill>
                            <a:srgbClr val="000000"/>
                          </a:solidFill>
                          <a:effectLst/>
                          <a:latin typeface="+mn-lt"/>
                        </a:rPr>
                        <a:t>Ministerio del Trabajo. Presupuesto asignado</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baseline="0" dirty="0" smtClean="0">
                          <a:solidFill>
                            <a:srgbClr val="000000"/>
                          </a:solidFill>
                          <a:effectLst/>
                          <a:latin typeface="+mn-lt"/>
                        </a:rPr>
                        <a:t>Instituto de Derechos Humanos (elaboración de Guía País  de Derechos Humanos y Empresas de Chile). 5000 euros entregados por Instituto Danés de Derechos Humanos </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baseline="0" dirty="0" smtClean="0">
                          <a:solidFill>
                            <a:srgbClr val="000000"/>
                          </a:solidFill>
                          <a:effectLst/>
                          <a:latin typeface="+mn-lt"/>
                        </a:rPr>
                        <a:t>Pacto Global</a:t>
                      </a:r>
                    </a:p>
                    <a:p>
                      <a:pPr marL="171450" marR="0" indent="-171450" algn="l" defTabSz="457200" rtl="0" eaLnBrk="1" fontAlgn="ctr" latinLnBrk="0" hangingPunct="1">
                        <a:lnSpc>
                          <a:spcPct val="100000"/>
                        </a:lnSpc>
                        <a:spcBef>
                          <a:spcPts val="0"/>
                        </a:spcBef>
                        <a:spcAft>
                          <a:spcPts val="0"/>
                        </a:spcAft>
                        <a:buClrTx/>
                        <a:buSzTx/>
                        <a:buFontTx/>
                        <a:buChar char="-"/>
                        <a:tabLst/>
                        <a:defRPr/>
                      </a:pPr>
                      <a:r>
                        <a:rPr lang="es-CL" sz="1100" b="0" i="0" u="none" strike="noStrike" baseline="0" dirty="0" smtClean="0">
                          <a:solidFill>
                            <a:srgbClr val="000000"/>
                          </a:solidFill>
                          <a:effectLst/>
                          <a:latin typeface="+mn-lt"/>
                        </a:rPr>
                        <a:t>Subsecretaría de Economía </a:t>
                      </a:r>
                    </a:p>
                    <a:p>
                      <a:pPr marL="0" marR="0" indent="0" algn="l" defTabSz="457200" rtl="0" eaLnBrk="1" fontAlgn="ctr"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algn="l" rtl="0" fontAlgn="ctr"/>
                      <a:endParaRPr lang="es-CL" sz="1100" b="0" i="0" u="none" strike="noStrike" dirty="0" smtClean="0">
                        <a:solidFill>
                          <a:srgbClr val="000000"/>
                        </a:solidFill>
                        <a:effectLst/>
                        <a:latin typeface="+mn-lt"/>
                      </a:endParaRPr>
                    </a:p>
                    <a:p>
                      <a:pPr algn="l" rtl="0" fontAlgn="ctr"/>
                      <a:endParaRPr lang="es-CL" sz="1100" b="0" i="0" u="none" strike="noStrike" dirty="0" smtClean="0">
                        <a:solidFill>
                          <a:srgbClr val="000000"/>
                        </a:solidFill>
                        <a:effectLst/>
                        <a:latin typeface="+mn-lt"/>
                      </a:endParaRPr>
                    </a:p>
                    <a:p>
                      <a:pPr algn="l" rtl="0" fontAlgn="ctr"/>
                      <a:endParaRPr lang="es-CL" sz="1100" b="0"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7674">
                <a:tc>
                  <a:txBody>
                    <a:bodyPr/>
                    <a:lstStyle/>
                    <a:p>
                      <a:endParaRPr lang="es-CL" dirty="0"/>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es-CL"/>
                    </a:p>
                  </a:txBody>
                  <a:tcPr/>
                </a:tc>
                <a:tc hMerge="1" vMerge="1">
                  <a:txBody>
                    <a:bodyPr/>
                    <a:lstStyle/>
                    <a:p>
                      <a:endParaRPr lang="es-CL"/>
                    </a:p>
                  </a:txBody>
                  <a:tcPr/>
                </a:tc>
                <a:tc vMerge="1">
                  <a:txBody>
                    <a:bodyPr/>
                    <a:lstStyle/>
                    <a:p>
                      <a:endParaRPr lang="es-CL"/>
                    </a:p>
                  </a:txBody>
                  <a:tcPr/>
                </a:tc>
              </a:tr>
              <a:tr h="537415">
                <a:tc>
                  <a:txBody>
                    <a:bodyPr/>
                    <a:lstStyle/>
                    <a:p>
                      <a:endParaRPr lang="es-CL" dirty="0"/>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vMerge="1">
                  <a:txBody>
                    <a:bodyPr/>
                    <a:lstStyle/>
                    <a:p>
                      <a:endParaRPr lang="es-CL"/>
                    </a:p>
                  </a:txBody>
                  <a:tcPr/>
                </a:tc>
                <a:tc hMerge="1" vMerge="1">
                  <a:txBody>
                    <a:bodyPr/>
                    <a:lstStyle/>
                    <a:p>
                      <a:endParaRPr lang="es-CL" dirty="0"/>
                    </a:p>
                  </a:txBody>
                  <a:tcPr/>
                </a:tc>
                <a:tc vMerge="1">
                  <a:txBody>
                    <a:bodyPr/>
                    <a:lstStyle/>
                    <a:p>
                      <a:endParaRPr lang="es-CL"/>
                    </a:p>
                  </a:txBody>
                  <a:tcPr/>
                </a:tc>
              </a:tr>
              <a:tr h="295780">
                <a:tc gridSpan="4">
                  <a:txBody>
                    <a:bodyPr/>
                    <a:lstStyle/>
                    <a:p>
                      <a:pPr algn="ctr" rtl="0" fontAlgn="ctr"/>
                      <a:r>
                        <a:rPr lang="es-CL" sz="1100" b="1" i="0" u="none" strike="noStrike" dirty="0">
                          <a:solidFill>
                            <a:srgbClr val="000000"/>
                          </a:solidFill>
                          <a:effectLst/>
                          <a:latin typeface="Calibri"/>
                        </a:rPr>
                        <a:t>CARTA GANTT</a:t>
                      </a: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100" b="1" i="0" u="none" strike="noStrike" dirty="0">
                        <a:solidFill>
                          <a:srgbClr val="000000"/>
                        </a:solidFill>
                        <a:effectLst/>
                        <a:latin typeface="Calibri"/>
                      </a:endParaRPr>
                    </a:p>
                  </a:txBody>
                  <a:tcPr marL="9034" marR="9034" marT="90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97834">
                <a:tc gridSpan="2">
                  <a:txBody>
                    <a:bodyPr/>
                    <a:lstStyle/>
                    <a:p>
                      <a:pPr algn="l" fontAlgn="b"/>
                      <a:r>
                        <a:rPr lang="es-CL" sz="1000" b="0" i="0" u="none" strike="noStrike" dirty="0">
                          <a:solidFill>
                            <a:srgbClr val="000000"/>
                          </a:solidFill>
                          <a:effectLst/>
                          <a:latin typeface="Calibri"/>
                        </a:rPr>
                        <a:t> </a:t>
                      </a:r>
                    </a:p>
                  </a:txBody>
                  <a:tcPr marL="9034" marR="9034" marT="903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1000" b="0" i="0" u="none" strike="noStrike" dirty="0">
                          <a:solidFill>
                            <a:srgbClr val="000000"/>
                          </a:solidFill>
                          <a:effectLst/>
                          <a:latin typeface="Calibri"/>
                        </a:rPr>
                        <a:t> </a:t>
                      </a:r>
                    </a:p>
                  </a:txBody>
                  <a:tcPr marL="9034" marR="9034" marT="9034"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000" b="0" i="0" u="none" strike="noStrike" dirty="0">
                        <a:solidFill>
                          <a:srgbClr val="000000"/>
                        </a:solidFill>
                        <a:effectLst/>
                        <a:latin typeface="Calibri"/>
                      </a:endParaRPr>
                    </a:p>
                  </a:txBody>
                  <a:tcPr marL="9034" marR="9034" marT="903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6181">
                <a:tc gridSpan="2">
                  <a:txBody>
                    <a:bodyPr/>
                    <a:lstStyle/>
                    <a:p>
                      <a:pPr algn="l" fontAlgn="b"/>
                      <a:endParaRPr lang="es-CL" sz="1000" b="0" i="0" u="none" strike="noStrike" dirty="0">
                        <a:solidFill>
                          <a:srgbClr val="000000"/>
                        </a:solidFill>
                        <a:effectLst/>
                        <a:latin typeface="Calibri"/>
                      </a:endParaRPr>
                    </a:p>
                  </a:txBody>
                  <a:tcPr marL="9034" marR="9034" marT="9034"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1000" b="0" i="0" u="none" strike="noStrike" dirty="0">
                          <a:solidFill>
                            <a:srgbClr val="000000"/>
                          </a:solidFill>
                          <a:effectLst/>
                          <a:latin typeface="Calibri"/>
                        </a:rPr>
                        <a:t> </a:t>
                      </a:r>
                    </a:p>
                  </a:txBody>
                  <a:tcPr marL="9034" marR="9034" marT="9034"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000" b="0" i="0" u="none" strike="noStrike" dirty="0">
                        <a:solidFill>
                          <a:srgbClr val="000000"/>
                        </a:solidFill>
                        <a:effectLst/>
                        <a:latin typeface="Calibri"/>
                      </a:endParaRPr>
                    </a:p>
                  </a:txBody>
                  <a:tcPr marL="9034" marR="9034" marT="9034" marB="0" anchor="b">
                    <a:lnL>
                      <a:noFill/>
                    </a:lnL>
                    <a:lnR w="6350" cap="flat" cmpd="sng" algn="ctr">
                      <a:solidFill>
                        <a:srgbClr val="000000"/>
                      </a:solidFill>
                      <a:prstDash val="solid"/>
                      <a:round/>
                      <a:headEnd type="none" w="med" len="med"/>
                      <a:tailEnd type="none" w="med" len="med"/>
                    </a:lnR>
                    <a:lnT>
                      <a:noFill/>
                    </a:lnT>
                    <a:lnB>
                      <a:noFill/>
                    </a:lnB>
                  </a:tcPr>
                </a:tc>
              </a:tr>
              <a:tr h="808836">
                <a:tc gridSpan="2">
                  <a:txBody>
                    <a:bodyPr/>
                    <a:lstStyle/>
                    <a:p>
                      <a:pPr algn="l" fontAlgn="b"/>
                      <a:r>
                        <a:rPr lang="es-CL" sz="1000" b="0" i="0" u="none" strike="noStrike" dirty="0">
                          <a:solidFill>
                            <a:srgbClr val="000000"/>
                          </a:solidFill>
                          <a:effectLst/>
                          <a:latin typeface="Calibri"/>
                        </a:rPr>
                        <a:t> </a:t>
                      </a:r>
                    </a:p>
                  </a:txBody>
                  <a:tcPr marL="9034" marR="9034" marT="90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endParaRPr lang="es-CL" sz="1000" b="0" i="0" u="none" strike="noStrike" dirty="0" smtClean="0">
                        <a:solidFill>
                          <a:srgbClr val="000000"/>
                        </a:solidFill>
                        <a:effectLst/>
                        <a:latin typeface="Calibri"/>
                      </a:endParaRPr>
                    </a:p>
                    <a:p>
                      <a:pPr algn="l" fontAlgn="b"/>
                      <a:endParaRPr lang="es-CL" sz="1000" b="0" i="0" u="none" strike="noStrike" dirty="0">
                        <a:solidFill>
                          <a:srgbClr val="000000"/>
                        </a:solidFill>
                        <a:effectLst/>
                        <a:latin typeface="Calibri"/>
                      </a:endParaRPr>
                    </a:p>
                  </a:txBody>
                  <a:tcPr marL="9034" marR="9034" marT="9034"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dirty="0">
                        <a:solidFill>
                          <a:srgbClr val="000000"/>
                        </a:solidFill>
                        <a:effectLst/>
                        <a:latin typeface="Calibri"/>
                      </a:endParaRPr>
                    </a:p>
                  </a:txBody>
                  <a:tcPr marL="9034" marR="9034" marT="90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12582" y="5719423"/>
            <a:ext cx="7409461" cy="24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38 Rectángulo"/>
          <p:cNvSpPr/>
          <p:nvPr/>
        </p:nvSpPr>
        <p:spPr>
          <a:xfrm>
            <a:off x="847008" y="5565795"/>
            <a:ext cx="720069"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Abril 2015</a:t>
            </a:r>
            <a:endParaRPr lang="es-CL" sz="1000" dirty="0">
              <a:solidFill>
                <a:srgbClr val="000000"/>
              </a:solidFill>
              <a:latin typeface="Calibri"/>
              <a:ea typeface="+mn-ea"/>
            </a:endParaRPr>
          </a:p>
        </p:txBody>
      </p:sp>
      <p:pic>
        <p:nvPicPr>
          <p:cNvPr id="1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576" y="5868535"/>
            <a:ext cx="119268" cy="34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p:cNvSpPr txBox="1"/>
          <p:nvPr/>
        </p:nvSpPr>
        <p:spPr>
          <a:xfrm>
            <a:off x="5193481" y="6097921"/>
            <a:ext cx="2345394" cy="461665"/>
          </a:xfrm>
          <a:prstGeom prst="rect">
            <a:avLst/>
          </a:prstGeom>
          <a:noFill/>
        </p:spPr>
        <p:txBody>
          <a:bodyPr wrap="square" rtlCol="0">
            <a:spAutoFit/>
          </a:bodyPr>
          <a:lstStyle/>
          <a:p>
            <a:r>
              <a:rPr lang="es-CL" sz="1200" dirty="0" smtClean="0"/>
              <a:t>Realización de seminarios, charlas, talleres</a:t>
            </a:r>
            <a:endParaRPr lang="es-CL" sz="1200" dirty="0"/>
          </a:p>
        </p:txBody>
      </p:sp>
      <p:sp>
        <p:nvSpPr>
          <p:cNvPr id="16" name="CuadroTexto 15"/>
          <p:cNvSpPr txBox="1"/>
          <p:nvPr/>
        </p:nvSpPr>
        <p:spPr>
          <a:xfrm>
            <a:off x="5753263" y="6282200"/>
            <a:ext cx="1716033" cy="276999"/>
          </a:xfrm>
          <a:prstGeom prst="rect">
            <a:avLst/>
          </a:prstGeom>
          <a:noFill/>
        </p:spPr>
        <p:txBody>
          <a:bodyPr wrap="square" rtlCol="0">
            <a:spAutoFit/>
          </a:bodyPr>
          <a:lstStyle/>
          <a:p>
            <a:endParaRPr lang="es-CL" sz="1200" dirty="0">
              <a:solidFill>
                <a:srgbClr val="FF0000"/>
              </a:solidFill>
            </a:endParaRPr>
          </a:p>
        </p:txBody>
      </p:sp>
      <p:sp>
        <p:nvSpPr>
          <p:cNvPr id="18" name="CuadroTexto 17"/>
          <p:cNvSpPr txBox="1"/>
          <p:nvPr/>
        </p:nvSpPr>
        <p:spPr>
          <a:xfrm>
            <a:off x="5192276" y="5365740"/>
            <a:ext cx="1173902" cy="446276"/>
          </a:xfrm>
          <a:prstGeom prst="rect">
            <a:avLst/>
          </a:prstGeom>
          <a:noFill/>
        </p:spPr>
        <p:txBody>
          <a:bodyPr wrap="square" rtlCol="0">
            <a:spAutoFit/>
          </a:bodyPr>
          <a:lstStyle/>
          <a:p>
            <a:endParaRPr lang="es-CL" sz="1200" dirty="0">
              <a:solidFill>
                <a:srgbClr val="FF0000"/>
              </a:solidFill>
            </a:endParaRPr>
          </a:p>
          <a:p>
            <a:r>
              <a:rPr lang="es-CL" sz="1000" dirty="0" smtClean="0">
                <a:solidFill>
                  <a:srgbClr val="002060"/>
                </a:solidFill>
              </a:rPr>
              <a:t>Septiembre 2015 </a:t>
            </a:r>
            <a:endParaRPr lang="es-CL" sz="1000" dirty="0">
              <a:solidFill>
                <a:srgbClr val="002060"/>
              </a:solidFill>
            </a:endParaRPr>
          </a:p>
        </p:txBody>
      </p:sp>
      <p:sp>
        <p:nvSpPr>
          <p:cNvPr id="19" name="20 Rectángulo"/>
          <p:cNvSpPr/>
          <p:nvPr/>
        </p:nvSpPr>
        <p:spPr>
          <a:xfrm>
            <a:off x="7032782" y="5557178"/>
            <a:ext cx="106792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2015</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2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582" y="5812016"/>
            <a:ext cx="119268" cy="34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p:cNvSpPr txBox="1"/>
          <p:nvPr/>
        </p:nvSpPr>
        <p:spPr>
          <a:xfrm>
            <a:off x="2643385" y="5536728"/>
            <a:ext cx="835485" cy="261610"/>
          </a:xfrm>
          <a:prstGeom prst="rect">
            <a:avLst/>
          </a:prstGeom>
          <a:noFill/>
        </p:spPr>
        <p:txBody>
          <a:bodyPr wrap="none" rtlCol="0">
            <a:spAutoFit/>
          </a:bodyPr>
          <a:lstStyle/>
          <a:p>
            <a:r>
              <a:rPr lang="es-CL" sz="1100" dirty="0" smtClean="0">
                <a:solidFill>
                  <a:srgbClr val="002060"/>
                </a:solidFill>
              </a:rPr>
              <a:t>Junio 2015 </a:t>
            </a:r>
            <a:endParaRPr lang="es-CL" sz="1100" dirty="0">
              <a:solidFill>
                <a:srgbClr val="002060"/>
              </a:solidFill>
            </a:endParaRPr>
          </a:p>
        </p:txBody>
      </p:sp>
      <p:pic>
        <p:nvPicPr>
          <p:cNvPr id="4" name="Imagen 3"/>
          <p:cNvPicPr>
            <a:picLocks noChangeAspect="1"/>
          </p:cNvPicPr>
          <p:nvPr/>
        </p:nvPicPr>
        <p:blipFill>
          <a:blip r:embed="rId5"/>
          <a:stretch>
            <a:fillRect/>
          </a:stretch>
        </p:blipFill>
        <p:spPr>
          <a:xfrm>
            <a:off x="3072065" y="5768023"/>
            <a:ext cx="115834" cy="342059"/>
          </a:xfrm>
          <a:prstGeom prst="rect">
            <a:avLst/>
          </a:prstGeom>
        </p:spPr>
      </p:pic>
      <p:pic>
        <p:nvPicPr>
          <p:cNvPr id="10" name="Imagen 9"/>
          <p:cNvPicPr>
            <a:picLocks noChangeAspect="1"/>
          </p:cNvPicPr>
          <p:nvPr/>
        </p:nvPicPr>
        <p:blipFill>
          <a:blip r:embed="rId6"/>
          <a:stretch>
            <a:fillRect/>
          </a:stretch>
        </p:blipFill>
        <p:spPr>
          <a:xfrm>
            <a:off x="5779227" y="5798338"/>
            <a:ext cx="115834" cy="342059"/>
          </a:xfrm>
          <a:prstGeom prst="rect">
            <a:avLst/>
          </a:prstGeom>
        </p:spPr>
      </p:pic>
      <p:sp>
        <p:nvSpPr>
          <p:cNvPr id="11" name="CuadroTexto 10"/>
          <p:cNvSpPr txBox="1"/>
          <p:nvPr/>
        </p:nvSpPr>
        <p:spPr>
          <a:xfrm>
            <a:off x="847008" y="6149854"/>
            <a:ext cx="1247008" cy="461665"/>
          </a:xfrm>
          <a:prstGeom prst="rect">
            <a:avLst/>
          </a:prstGeom>
          <a:noFill/>
        </p:spPr>
        <p:txBody>
          <a:bodyPr wrap="none" rtlCol="0">
            <a:spAutoFit/>
          </a:bodyPr>
          <a:lstStyle/>
          <a:p>
            <a:r>
              <a:rPr lang="es-CL" sz="1200" dirty="0" smtClean="0"/>
              <a:t>GoF47</a:t>
            </a:r>
          </a:p>
          <a:p>
            <a:r>
              <a:rPr lang="es-CL" sz="1200" dirty="0" smtClean="0"/>
              <a:t>DDHH y Empresa</a:t>
            </a:r>
            <a:endParaRPr lang="es-CL" sz="1200" dirty="0"/>
          </a:p>
        </p:txBody>
      </p:sp>
      <p:sp>
        <p:nvSpPr>
          <p:cNvPr id="15" name="CuadroTexto 14"/>
          <p:cNvSpPr txBox="1"/>
          <p:nvPr/>
        </p:nvSpPr>
        <p:spPr>
          <a:xfrm>
            <a:off x="2503010" y="6107606"/>
            <a:ext cx="1617751" cy="430887"/>
          </a:xfrm>
          <a:prstGeom prst="rect">
            <a:avLst/>
          </a:prstGeom>
          <a:noFill/>
        </p:spPr>
        <p:txBody>
          <a:bodyPr wrap="none" rtlCol="0">
            <a:spAutoFit/>
          </a:bodyPr>
          <a:lstStyle/>
          <a:p>
            <a:r>
              <a:rPr lang="es-CL" sz="1100" dirty="0" smtClean="0"/>
              <a:t>Cumbre CELAC UE</a:t>
            </a:r>
          </a:p>
          <a:p>
            <a:r>
              <a:rPr lang="es-CL" sz="1100" dirty="0" err="1" smtClean="0"/>
              <a:t>Working</a:t>
            </a:r>
            <a:r>
              <a:rPr lang="es-CL" sz="1100" dirty="0" smtClean="0"/>
              <a:t> </a:t>
            </a:r>
            <a:r>
              <a:rPr lang="es-CL" sz="1100" dirty="0" err="1"/>
              <a:t>P</a:t>
            </a:r>
            <a:r>
              <a:rPr lang="es-CL" sz="1100" dirty="0" err="1" smtClean="0"/>
              <a:t>arty</a:t>
            </a:r>
            <a:r>
              <a:rPr lang="es-CL" sz="1100" dirty="0" smtClean="0"/>
              <a:t> RBC OCDE</a:t>
            </a:r>
            <a:endParaRPr lang="es-CL" sz="1100" dirty="0"/>
          </a:p>
        </p:txBody>
      </p:sp>
      <p:sp>
        <p:nvSpPr>
          <p:cNvPr id="21" name="Marcador de número de diapositiva 3"/>
          <p:cNvSpPr>
            <a:spLocks noGrp="1"/>
          </p:cNvSpPr>
          <p:nvPr>
            <p:ph type="sldNum" sz="quarter" idx="11"/>
          </p:nvPr>
        </p:nvSpPr>
        <p:spPr>
          <a:xfrm>
            <a:off x="6212327" y="6657983"/>
            <a:ext cx="2133600" cy="193675"/>
          </a:xfrm>
        </p:spPr>
        <p:txBody>
          <a:bodyPr/>
          <a:lstStyle/>
          <a:p>
            <a:r>
              <a:rPr lang="en-US" dirty="0" smtClean="0"/>
              <a:t>24</a:t>
            </a:r>
            <a:endParaRPr lang="en-US" dirty="0"/>
          </a:p>
        </p:txBody>
      </p:sp>
    </p:spTree>
    <p:extLst>
      <p:ext uri="{BB962C8B-B14F-4D97-AF65-F5344CB8AC3E}">
        <p14:creationId xmlns:p14="http://schemas.microsoft.com/office/powerpoint/2010/main" val="639473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0"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sp>
        <p:nvSpPr>
          <p:cNvPr id="18" name="Text Box 80"/>
          <p:cNvSpPr txBox="1">
            <a:spLocks noChangeArrowheads="1"/>
          </p:cNvSpPr>
          <p:nvPr/>
        </p:nvSpPr>
        <p:spPr bwMode="auto">
          <a:xfrm>
            <a:off x="112779" y="1340768"/>
            <a:ext cx="29129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49263" eaLnBrk="0" fontAlgn="base" hangingPunct="0">
              <a:spcBef>
                <a:spcPct val="0"/>
              </a:spcBef>
              <a:spcAft>
                <a:spcPct val="0"/>
              </a:spcAft>
            </a:pPr>
            <a:r>
              <a:rPr lang="es-ES_tradnl" altLang="es-CO" sz="1600" b="1" dirty="0" smtClean="0">
                <a:solidFill>
                  <a:srgbClr val="000066"/>
                </a:solidFill>
                <a:latin typeface="Arial" panose="020B0604020202020204" pitchFamily="34" charset="0"/>
                <a:ea typeface="ＭＳ Ｐゴシック" panose="020B0600070205080204" pitchFamily="34" charset="-128"/>
              </a:rPr>
              <a:t>III. Proyección </a:t>
            </a:r>
            <a:r>
              <a:rPr lang="es-ES_tradnl" altLang="es-CO" sz="1600" b="1" dirty="0">
                <a:solidFill>
                  <a:srgbClr val="000066"/>
                </a:solidFill>
                <a:latin typeface="Arial" panose="020B0604020202020204" pitchFamily="34" charset="0"/>
                <a:ea typeface="ＭＳ Ｐゴシック" panose="020B0600070205080204" pitchFamily="34" charset="-128"/>
              </a:rPr>
              <a:t>Internacional</a:t>
            </a:r>
          </a:p>
        </p:txBody>
      </p:sp>
      <p:graphicFrame>
        <p:nvGraphicFramePr>
          <p:cNvPr id="22" name="21 Tabla"/>
          <p:cNvGraphicFramePr>
            <a:graphicFrameLocks noGrp="1"/>
          </p:cNvGraphicFramePr>
          <p:nvPr>
            <p:extLst>
              <p:ext uri="{D42A27DB-BD31-4B8C-83A1-F6EECF244321}">
                <p14:modId xmlns:p14="http://schemas.microsoft.com/office/powerpoint/2010/main" val="1164837223"/>
              </p:ext>
            </p:extLst>
          </p:nvPr>
        </p:nvGraphicFramePr>
        <p:xfrm>
          <a:off x="539552" y="2196827"/>
          <a:ext cx="6901786" cy="2521247"/>
        </p:xfrm>
        <a:graphic>
          <a:graphicData uri="http://schemas.openxmlformats.org/drawingml/2006/table">
            <a:tbl>
              <a:tblPr/>
              <a:tblGrid>
                <a:gridCol w="2609358"/>
                <a:gridCol w="1718134"/>
                <a:gridCol w="1350158"/>
                <a:gridCol w="1224136"/>
              </a:tblGrid>
              <a:tr h="144016">
                <a:tc>
                  <a:txBody>
                    <a:bodyPr/>
                    <a:lstStyle/>
                    <a:p>
                      <a:pPr algn="l" fontAlgn="b"/>
                      <a:r>
                        <a:rPr lang="es-CL" sz="1400" b="1" i="0" u="none" strike="noStrike" dirty="0">
                          <a:solidFill>
                            <a:srgbClr val="000000"/>
                          </a:solidFill>
                          <a:effectLst/>
                          <a:latin typeface="Calibri"/>
                        </a:rPr>
                        <a:t>Acciones</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Responsable</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Corto Plazo</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r>
                        <a:rPr lang="es-CL" sz="1400" b="1" i="0" u="none" strike="noStrike">
                          <a:solidFill>
                            <a:srgbClr val="000000"/>
                          </a:solidFill>
                          <a:effectLst/>
                          <a:latin typeface="Calibri"/>
                        </a:rPr>
                        <a:t>Mediano Plazo</a:t>
                      </a:r>
                    </a:p>
                  </a:txBody>
                  <a:tcPr marL="9195" marR="9195" marT="9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1379215">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400" b="0" i="0" u="none" strike="noStrike" dirty="0" smtClean="0">
                          <a:solidFill>
                            <a:srgbClr val="000000"/>
                          </a:solidFill>
                          <a:effectLst/>
                          <a:latin typeface="+mn-lt"/>
                        </a:rPr>
                        <a:t>16.</a:t>
                      </a:r>
                      <a:r>
                        <a:rPr lang="es-CL" sz="1400" b="0" i="0" u="none" strike="noStrike" baseline="0" dirty="0" smtClean="0">
                          <a:solidFill>
                            <a:srgbClr val="000000"/>
                          </a:solidFill>
                          <a:effectLst/>
                          <a:latin typeface="+mn-lt"/>
                        </a:rPr>
                        <a:t> </a:t>
                      </a:r>
                      <a:r>
                        <a:rPr lang="es-CL" sz="1400" b="0" i="0" u="none" strike="noStrike" dirty="0" smtClean="0">
                          <a:solidFill>
                            <a:srgbClr val="000000"/>
                          </a:solidFill>
                          <a:effectLst/>
                          <a:latin typeface="+mn-lt"/>
                        </a:rPr>
                        <a:t>Seguimiento de la</a:t>
                      </a:r>
                      <a:r>
                        <a:rPr lang="es-CL" sz="1400" b="0" i="0" u="none" strike="noStrike" baseline="0" dirty="0" smtClean="0">
                          <a:solidFill>
                            <a:srgbClr val="000000"/>
                          </a:solidFill>
                          <a:effectLst/>
                          <a:latin typeface="+mn-lt"/>
                        </a:rPr>
                        <a:t> agenda internacional </a:t>
                      </a:r>
                      <a:r>
                        <a:rPr lang="es-CL" sz="1400" b="0" i="0" u="none" strike="noStrike" dirty="0" smtClean="0">
                          <a:solidFill>
                            <a:srgbClr val="000000"/>
                          </a:solidFill>
                          <a:effectLst/>
                          <a:latin typeface="+mn-lt"/>
                        </a:rPr>
                        <a:t> de desarrollo sostenible.</a:t>
                      </a:r>
                    </a:p>
                    <a:p>
                      <a:pPr algn="l" rtl="0" fontAlgn="ctr"/>
                      <a:endParaRPr lang="es-CL" sz="1400" b="0" i="0" u="none" strike="noStrike" dirty="0">
                        <a:solidFill>
                          <a:srgbClr val="3C3C3C"/>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0" i="0" u="none" strike="noStrike">
                          <a:solidFill>
                            <a:srgbClr val="000000"/>
                          </a:solidFill>
                          <a:effectLst/>
                          <a:latin typeface="Calibri"/>
                        </a:rPr>
                        <a:t>MINREL</a:t>
                      </a:r>
                    </a:p>
                  </a:txBody>
                  <a:tcPr marL="9195" marR="9195" marT="91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919477">
                <a:tc>
                  <a:txBody>
                    <a:bodyPr/>
                    <a:lstStyle/>
                    <a:p>
                      <a:pPr algn="l" rtl="0" fontAlgn="ctr"/>
                      <a:r>
                        <a:rPr lang="es-CL" sz="1400" b="0" i="0" u="none" strike="noStrike" dirty="0" smtClean="0">
                          <a:solidFill>
                            <a:srgbClr val="3C3C3C"/>
                          </a:solidFill>
                          <a:effectLst/>
                          <a:latin typeface="Calibri"/>
                        </a:rPr>
                        <a:t>17. </a:t>
                      </a:r>
                      <a:r>
                        <a:rPr lang="es-CL" sz="1400" b="0" i="0" u="none" strike="noStrike" dirty="0">
                          <a:solidFill>
                            <a:schemeClr val="tx1"/>
                          </a:solidFill>
                          <a:effectLst/>
                          <a:latin typeface="Calibri"/>
                        </a:rPr>
                        <a:t>Incorporación de la </a:t>
                      </a:r>
                      <a:r>
                        <a:rPr lang="es-CL" sz="1400" b="0" i="0" u="none" strike="noStrike" dirty="0" smtClean="0">
                          <a:solidFill>
                            <a:schemeClr val="tx1"/>
                          </a:solidFill>
                          <a:effectLst/>
                          <a:latin typeface="Calibri"/>
                        </a:rPr>
                        <a:t>Responsabilidad</a:t>
                      </a:r>
                      <a:r>
                        <a:rPr lang="es-CL" sz="1400" b="0" i="0" u="none" strike="noStrike" baseline="0" dirty="0" smtClean="0">
                          <a:solidFill>
                            <a:schemeClr val="tx1"/>
                          </a:solidFill>
                          <a:effectLst/>
                          <a:latin typeface="Calibri"/>
                        </a:rPr>
                        <a:t> Social </a:t>
                      </a:r>
                      <a:r>
                        <a:rPr lang="es-CL" sz="1400" b="0" i="0" u="none" strike="noStrike" dirty="0" smtClean="0">
                          <a:solidFill>
                            <a:schemeClr val="tx1"/>
                          </a:solidFill>
                          <a:effectLst/>
                          <a:latin typeface="Calibri"/>
                        </a:rPr>
                        <a:t> </a:t>
                      </a:r>
                      <a:r>
                        <a:rPr lang="es-CL" sz="1400" b="0" i="0" u="none" strike="noStrike" dirty="0">
                          <a:solidFill>
                            <a:schemeClr val="tx1"/>
                          </a:solidFill>
                          <a:effectLst/>
                          <a:latin typeface="Calibri"/>
                        </a:rPr>
                        <a:t>en </a:t>
                      </a:r>
                      <a:r>
                        <a:rPr lang="es-CL" sz="1400" b="0" i="0" u="none" strike="noStrike" dirty="0" smtClean="0">
                          <a:solidFill>
                            <a:schemeClr val="tx1"/>
                          </a:solidFill>
                          <a:effectLst/>
                          <a:latin typeface="Calibri"/>
                        </a:rPr>
                        <a:t>la agenda comercial </a:t>
                      </a:r>
                      <a:r>
                        <a:rPr lang="es-CL" sz="1400" b="0" i="0" u="none" strike="noStrike" dirty="0">
                          <a:solidFill>
                            <a:schemeClr val="tx1"/>
                          </a:solidFill>
                          <a:effectLst/>
                          <a:latin typeface="Calibri"/>
                        </a:rPr>
                        <a:t>internacional de </a:t>
                      </a:r>
                      <a:r>
                        <a:rPr lang="es-CL" sz="1400" b="0" i="0" u="none" strike="noStrike" dirty="0" smtClean="0">
                          <a:solidFill>
                            <a:schemeClr val="tx1"/>
                          </a:solidFill>
                          <a:effectLst/>
                          <a:latin typeface="Calibri"/>
                        </a:rPr>
                        <a:t>Chile</a:t>
                      </a:r>
                      <a:endParaRPr lang="es-CL" sz="1400" b="0" i="0" u="none" strike="noStrike" dirty="0">
                        <a:solidFill>
                          <a:schemeClr val="tx1"/>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0" i="0" u="none" strike="noStrike" dirty="0" smtClean="0">
                          <a:solidFill>
                            <a:srgbClr val="000000"/>
                          </a:solidFill>
                          <a:effectLst/>
                          <a:latin typeface="Calibri"/>
                        </a:rPr>
                        <a:t>MINREL</a:t>
                      </a:r>
                      <a:endParaRPr lang="es-CL" sz="1400" b="0" i="0" u="none" strike="noStrike" dirty="0">
                        <a:solidFill>
                          <a:srgbClr val="000000"/>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pic>
        <p:nvPicPr>
          <p:cNvPr id="2" name="Imagen 1"/>
          <p:cNvPicPr>
            <a:picLocks noChangeAspect="1"/>
          </p:cNvPicPr>
          <p:nvPr/>
        </p:nvPicPr>
        <p:blipFill>
          <a:blip r:embed="rId3"/>
          <a:stretch>
            <a:fillRect/>
          </a:stretch>
        </p:blipFill>
        <p:spPr>
          <a:xfrm>
            <a:off x="4892656" y="4077072"/>
            <a:ext cx="2523963" cy="231668"/>
          </a:xfrm>
          <a:prstGeom prst="rect">
            <a:avLst/>
          </a:prstGeom>
        </p:spPr>
      </p:pic>
      <p:pic>
        <p:nvPicPr>
          <p:cNvPr id="3" name="Imagen 2"/>
          <p:cNvPicPr>
            <a:picLocks noChangeAspect="1"/>
          </p:cNvPicPr>
          <p:nvPr/>
        </p:nvPicPr>
        <p:blipFill>
          <a:blip r:embed="rId4"/>
          <a:stretch>
            <a:fillRect/>
          </a:stretch>
        </p:blipFill>
        <p:spPr>
          <a:xfrm>
            <a:off x="4877186" y="3112786"/>
            <a:ext cx="2523963" cy="231668"/>
          </a:xfrm>
          <a:prstGeom prst="rect">
            <a:avLst/>
          </a:prstGeom>
        </p:spPr>
      </p:pic>
      <p:sp>
        <p:nvSpPr>
          <p:cNvPr id="9" name="Marcador de número de diapositiva 3"/>
          <p:cNvSpPr>
            <a:spLocks noGrp="1"/>
          </p:cNvSpPr>
          <p:nvPr>
            <p:ph type="sldNum" sz="quarter" idx="11"/>
          </p:nvPr>
        </p:nvSpPr>
        <p:spPr>
          <a:xfrm>
            <a:off x="6183313" y="6527800"/>
            <a:ext cx="2133600" cy="193675"/>
          </a:xfrm>
        </p:spPr>
        <p:txBody>
          <a:bodyPr/>
          <a:lstStyle/>
          <a:p>
            <a:r>
              <a:rPr lang="en-US" dirty="0" smtClean="0"/>
              <a:t>25</a:t>
            </a:r>
            <a:endParaRPr lang="en-US" dirty="0"/>
          </a:p>
        </p:txBody>
      </p:sp>
    </p:spTree>
    <p:extLst>
      <p:ext uri="{BB962C8B-B14F-4D97-AF65-F5344CB8AC3E}">
        <p14:creationId xmlns:p14="http://schemas.microsoft.com/office/powerpoint/2010/main" val="2444362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3220077153"/>
              </p:ext>
            </p:extLst>
          </p:nvPr>
        </p:nvGraphicFramePr>
        <p:xfrm>
          <a:off x="423416" y="1268760"/>
          <a:ext cx="8325047" cy="5367075"/>
        </p:xfrm>
        <a:graphic>
          <a:graphicData uri="http://schemas.openxmlformats.org/drawingml/2006/table">
            <a:tbl>
              <a:tblPr/>
              <a:tblGrid>
                <a:gridCol w="2996456"/>
                <a:gridCol w="592477"/>
                <a:gridCol w="2368057"/>
                <a:gridCol w="2368057"/>
              </a:tblGrid>
              <a:tr h="432048">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Proyección Internacional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C8D5"/>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559">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rgbClr val="000000"/>
                          </a:solidFill>
                          <a:effectLst/>
                          <a:latin typeface="+mn-lt"/>
                        </a:rPr>
                        <a:t>Seguimiento de la</a:t>
                      </a:r>
                      <a:r>
                        <a:rPr lang="es-CL" sz="1200" b="0" i="0" u="none" strike="noStrike" baseline="0" dirty="0" smtClean="0">
                          <a:solidFill>
                            <a:srgbClr val="000000"/>
                          </a:solidFill>
                          <a:effectLst/>
                          <a:latin typeface="+mn-lt"/>
                        </a:rPr>
                        <a:t> agenda internacional </a:t>
                      </a:r>
                      <a:r>
                        <a:rPr lang="es-CL" sz="1200" b="0" i="0" u="none" strike="noStrike" dirty="0" smtClean="0">
                          <a:solidFill>
                            <a:srgbClr val="000000"/>
                          </a:solidFill>
                          <a:effectLst/>
                          <a:latin typeface="+mn-lt"/>
                        </a:rPr>
                        <a:t>de desarrollo sostenible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C8D5"/>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778">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1918967">
                <a:tc>
                  <a:txBody>
                    <a:bodyPr/>
                    <a:lstStyle/>
                    <a:p>
                      <a:pPr marL="0" marR="0" indent="0" algn="just" defTabSz="457200" rtl="0" eaLnBrk="1" fontAlgn="ctr" latinLnBrk="0" hangingPunct="1">
                        <a:lnSpc>
                          <a:spcPct val="100000"/>
                        </a:lnSpc>
                        <a:spcBef>
                          <a:spcPts val="0"/>
                        </a:spcBef>
                        <a:spcAft>
                          <a:spcPts val="0"/>
                        </a:spcAft>
                        <a:buClr>
                          <a:srgbClr val="000000"/>
                        </a:buClr>
                        <a:buSzPts val="1200"/>
                        <a:buFontTx/>
                        <a:buNone/>
                        <a:tabLst/>
                        <a:defRPr/>
                      </a:pPr>
                      <a:r>
                        <a:rPr lang="es-CL" sz="1200" b="0" i="0" u="none" strike="noStrike" dirty="0" smtClean="0">
                          <a:solidFill>
                            <a:schemeClr val="tx1"/>
                          </a:solidFill>
                          <a:effectLst/>
                          <a:latin typeface="+mn-lt"/>
                        </a:rPr>
                        <a:t>Información acerca de los avances de la agenda internacional en materia de responsabilidad social</a:t>
                      </a:r>
                      <a:endParaRPr lang="es-CL" sz="1200" b="0" i="0" u="none" strike="noStrike" dirty="0" smtClean="0">
                        <a:solidFill>
                          <a:schemeClr val="tx1"/>
                        </a:solidFill>
                        <a:effectLst/>
                        <a:latin typeface="Calibri"/>
                      </a:endParaRPr>
                    </a:p>
                    <a:p>
                      <a:pPr algn="just" rtl="0" fontAlgn="ctr">
                        <a:buClr>
                          <a:srgbClr val="000000"/>
                        </a:buClr>
                        <a:buSzPts val="1200"/>
                        <a:buFont typeface="Arial"/>
                        <a:buNone/>
                      </a:pPr>
                      <a:endParaRPr lang="es-CL" sz="1200" b="0" i="0" u="none" strike="noStrike" dirty="0">
                        <a:solidFill>
                          <a:srgbClr val="C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71450" indent="-171450" algn="l" rtl="0" fontAlgn="ctr">
                        <a:buFont typeface="Arial" panose="020B0604020202020204" pitchFamily="34" charset="0"/>
                        <a:buChar char="•"/>
                      </a:pPr>
                      <a:r>
                        <a:rPr lang="es-CL" sz="1200" b="0" i="0" u="none" strike="noStrike" baseline="0" dirty="0" smtClean="0">
                          <a:solidFill>
                            <a:schemeClr val="tx1"/>
                          </a:solidFill>
                          <a:effectLst/>
                          <a:latin typeface="+mn-lt"/>
                        </a:rPr>
                        <a:t>Efectuar el seguimiento e implementación de las siguientes iniciativas de la agenda internacional en materia de RS. Por ejemplo, Rio +20 – GoF47, Agenda de Desarrollo Post 2015, Derechos Humanos y Empresas, así como otros que puedan surgir como parte de la dinámica de la agenda internacional y que sean relevantes.</a:t>
                      </a:r>
                    </a:p>
                    <a:p>
                      <a:pPr marL="0" indent="0" algn="l" rtl="0" fontAlgn="ctr">
                        <a:buFontTx/>
                        <a:buNone/>
                      </a:pPr>
                      <a:endParaRPr lang="es-CL" sz="1200" b="0" i="0" u="none" strike="noStrike" baseline="0" dirty="0" smtClean="0">
                        <a:solidFill>
                          <a:schemeClr val="tx1"/>
                        </a:solidFill>
                        <a:effectLst/>
                        <a:latin typeface="+mn-lt"/>
                      </a:endParaRPr>
                    </a:p>
                    <a:p>
                      <a:pPr marL="171450" indent="-171450" algn="l" rtl="0" fontAlgn="ctr">
                        <a:buFont typeface="Arial" panose="020B0604020202020204" pitchFamily="34" charset="0"/>
                        <a:buChar char="•"/>
                      </a:pPr>
                      <a:r>
                        <a:rPr lang="es-CL" sz="1200" b="0" i="0" u="none" strike="noStrike" baseline="0" dirty="0" smtClean="0">
                          <a:solidFill>
                            <a:schemeClr val="tx1"/>
                          </a:solidFill>
                          <a:effectLst/>
                          <a:latin typeface="+mn-lt"/>
                        </a:rPr>
                        <a:t>Mantener informado al Consejo de RS a través de reportes de estado de avance de las distintas iniciativas</a:t>
                      </a:r>
                      <a:endParaRPr lang="es-CL" sz="1200" b="0" i="0" u="none" strike="noStrike" baseline="0" dirty="0" smtClean="0">
                        <a:solidFill>
                          <a:schemeClr val="tx1"/>
                        </a:solidFill>
                        <a:effectLst/>
                        <a:latin typeface="Calibri"/>
                      </a:endParaRPr>
                    </a:p>
                    <a:p>
                      <a:pPr algn="l" rtl="0" fontAlgn="ctr"/>
                      <a:endParaRPr lang="es-CL" sz="1200" b="0" i="0" u="none" strike="noStrike" baseline="0" dirty="0" smtClean="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baseline="0" dirty="0" smtClean="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DIMA</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DIDEHU</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 Abril 2015 – 2018</a:t>
                      </a:r>
                    </a:p>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rgbClr val="000000"/>
                          </a:solidFill>
                          <a:effectLst/>
                          <a:latin typeface="+mn-lt"/>
                        </a:rPr>
                        <a:t>Presupuesto asignado </a:t>
                      </a:r>
                    </a:p>
                    <a:p>
                      <a:pPr algn="l" rtl="0" fontAlgn="ctr"/>
                      <a:endParaRPr lang="es-CL" sz="1200" b="0" i="0" u="none" strike="noStrike" dirty="0">
                        <a:solidFill>
                          <a:schemeClr val="tx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537">
                <a:tc gridSpan="4">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43537">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3537">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000114">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827578" y="5554292"/>
            <a:ext cx="7409461" cy="2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0 Rectángulo"/>
          <p:cNvSpPr/>
          <p:nvPr/>
        </p:nvSpPr>
        <p:spPr>
          <a:xfrm>
            <a:off x="7001872" y="5241754"/>
            <a:ext cx="638316"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 2015</a:t>
            </a:r>
            <a:endParaRPr lang="es-CL" sz="1000" dirty="0">
              <a:solidFill>
                <a:srgbClr val="002060"/>
              </a:solidFill>
              <a:latin typeface="Calibri"/>
              <a:ea typeface="ＭＳ Ｐゴシック" panose="020B0600070205080204" pitchFamily="34" charset="-128"/>
              <a:cs typeface="Arial" pitchFamily="34" charset="0"/>
            </a:endParaRPr>
          </a:p>
        </p:txBody>
      </p:sp>
      <p:sp>
        <p:nvSpPr>
          <p:cNvPr id="11" name="38 Rectángulo"/>
          <p:cNvSpPr/>
          <p:nvPr/>
        </p:nvSpPr>
        <p:spPr>
          <a:xfrm>
            <a:off x="985103" y="5222028"/>
            <a:ext cx="71045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Julio 2015</a:t>
            </a:r>
            <a:endParaRPr lang="es-CL" sz="1000" dirty="0">
              <a:solidFill>
                <a:srgbClr val="000000"/>
              </a:solidFill>
              <a:latin typeface="Calibri"/>
              <a:ea typeface="+mn-ea"/>
            </a:endParaRPr>
          </a:p>
        </p:txBody>
      </p:sp>
      <p:pic>
        <p:nvPicPr>
          <p:cNvPr id="1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516" y="5474598"/>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p:cNvSpPr txBox="1"/>
          <p:nvPr/>
        </p:nvSpPr>
        <p:spPr>
          <a:xfrm>
            <a:off x="899580" y="5861621"/>
            <a:ext cx="1749000" cy="461665"/>
          </a:xfrm>
          <a:prstGeom prst="rect">
            <a:avLst/>
          </a:prstGeom>
          <a:noFill/>
        </p:spPr>
        <p:txBody>
          <a:bodyPr wrap="square" rtlCol="0">
            <a:spAutoFit/>
          </a:bodyPr>
          <a:lstStyle/>
          <a:p>
            <a:r>
              <a:rPr lang="es-CL" sz="1200" dirty="0" smtClean="0"/>
              <a:t>Primer informe de avance</a:t>
            </a:r>
            <a:endParaRPr lang="es-CL" sz="1200" dirty="0"/>
          </a:p>
        </p:txBody>
      </p:sp>
      <p:sp>
        <p:nvSpPr>
          <p:cNvPr id="15" name="CuadroTexto 14"/>
          <p:cNvSpPr txBox="1"/>
          <p:nvPr/>
        </p:nvSpPr>
        <p:spPr>
          <a:xfrm>
            <a:off x="3674291" y="5858198"/>
            <a:ext cx="1716033" cy="646331"/>
          </a:xfrm>
          <a:prstGeom prst="rect">
            <a:avLst/>
          </a:prstGeom>
          <a:noFill/>
        </p:spPr>
        <p:txBody>
          <a:bodyPr wrap="square" rtlCol="0">
            <a:spAutoFit/>
          </a:bodyPr>
          <a:lstStyle/>
          <a:p>
            <a:r>
              <a:rPr lang="es-CL" sz="1200" dirty="0" smtClean="0"/>
              <a:t>Segundo informe </a:t>
            </a:r>
            <a:r>
              <a:rPr lang="es-CL" sz="1200" dirty="0"/>
              <a:t>de avance</a:t>
            </a:r>
          </a:p>
          <a:p>
            <a:endParaRPr lang="es-CL" sz="1200" dirty="0"/>
          </a:p>
        </p:txBody>
      </p:sp>
      <p:pic>
        <p:nvPicPr>
          <p:cNvPr id="1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030" y="5427090"/>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uadroTexto 16"/>
          <p:cNvSpPr txBox="1"/>
          <p:nvPr/>
        </p:nvSpPr>
        <p:spPr>
          <a:xfrm>
            <a:off x="6788810" y="5899861"/>
            <a:ext cx="1448229" cy="461665"/>
          </a:xfrm>
          <a:prstGeom prst="rect">
            <a:avLst/>
          </a:prstGeom>
          <a:noFill/>
        </p:spPr>
        <p:txBody>
          <a:bodyPr wrap="square" rtlCol="0">
            <a:spAutoFit/>
          </a:bodyPr>
          <a:lstStyle/>
          <a:p>
            <a:r>
              <a:rPr lang="es-CL" sz="1200" dirty="0" smtClean="0"/>
              <a:t>Informe anual</a:t>
            </a:r>
            <a:endParaRPr lang="es-CL" sz="1200" dirty="0"/>
          </a:p>
          <a:p>
            <a:endParaRPr lang="es-CL" sz="1200" dirty="0"/>
          </a:p>
        </p:txBody>
      </p:sp>
      <p:sp>
        <p:nvSpPr>
          <p:cNvPr id="21" name="10 Rectángulo"/>
          <p:cNvSpPr/>
          <p:nvPr/>
        </p:nvSpPr>
        <p:spPr>
          <a:xfrm>
            <a:off x="3784505" y="5236231"/>
            <a:ext cx="902811"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Octubre 2015</a:t>
            </a:r>
            <a:endParaRPr lang="es-CL" sz="1000" dirty="0">
              <a:solidFill>
                <a:srgbClr val="000000"/>
              </a:solidFill>
              <a:latin typeface="Calibri"/>
              <a:ea typeface="+mn-ea"/>
            </a:endParaRPr>
          </a:p>
        </p:txBody>
      </p:sp>
      <p:pic>
        <p:nvPicPr>
          <p:cNvPr id="2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9005" y="5448438"/>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Marcador de número de diapositiva 3"/>
          <p:cNvSpPr>
            <a:spLocks noGrp="1"/>
          </p:cNvSpPr>
          <p:nvPr>
            <p:ph type="sldNum" sz="quarter" idx="11"/>
          </p:nvPr>
        </p:nvSpPr>
        <p:spPr>
          <a:xfrm>
            <a:off x="6103439" y="6407691"/>
            <a:ext cx="2133600" cy="193675"/>
          </a:xfrm>
        </p:spPr>
        <p:txBody>
          <a:bodyPr/>
          <a:lstStyle/>
          <a:p>
            <a:r>
              <a:rPr lang="en-US" dirty="0" smtClean="0"/>
              <a:t>26</a:t>
            </a:r>
            <a:endParaRPr lang="en-US" dirty="0"/>
          </a:p>
        </p:txBody>
      </p:sp>
    </p:spTree>
    <p:extLst>
      <p:ext uri="{BB962C8B-B14F-4D97-AF65-F5344CB8AC3E}">
        <p14:creationId xmlns:p14="http://schemas.microsoft.com/office/powerpoint/2010/main" val="2599107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0"/>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2081270164"/>
              </p:ext>
            </p:extLst>
          </p:nvPr>
        </p:nvGraphicFramePr>
        <p:xfrm>
          <a:off x="380495" y="1268760"/>
          <a:ext cx="8223954" cy="5328592"/>
        </p:xfrm>
        <a:graphic>
          <a:graphicData uri="http://schemas.openxmlformats.org/drawingml/2006/table">
            <a:tbl>
              <a:tblPr/>
              <a:tblGrid>
                <a:gridCol w="2463313"/>
                <a:gridCol w="765207"/>
                <a:gridCol w="2497717"/>
                <a:gridCol w="2497717"/>
              </a:tblGrid>
              <a:tr h="336701">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a:t>
                      </a:r>
                      <a:r>
                        <a:rPr lang="es-CL" sz="1200" b="1" i="0" u="none" strike="noStrike" baseline="0" dirty="0" smtClean="0">
                          <a:solidFill>
                            <a:srgbClr val="000000"/>
                          </a:solidFill>
                          <a:effectLst/>
                          <a:latin typeface="Calibri"/>
                        </a:rPr>
                        <a:t> </a:t>
                      </a:r>
                      <a:r>
                        <a:rPr lang="es-CL" sz="1200" b="0" i="0" u="none" strike="noStrike" dirty="0" smtClean="0">
                          <a:solidFill>
                            <a:srgbClr val="000000"/>
                          </a:solidFill>
                          <a:effectLst/>
                          <a:latin typeface="+mn-lt"/>
                        </a:rPr>
                        <a:t>Proyección Internacional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C8D5"/>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382">
                <a:tc gridSpan="4">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 </a:t>
                      </a:r>
                      <a:r>
                        <a:rPr lang="es-CL" sz="1200" b="0" i="0" u="none" strike="noStrike" dirty="0" smtClean="0">
                          <a:solidFill>
                            <a:schemeClr val="tx1"/>
                          </a:solidFill>
                          <a:effectLst/>
                          <a:latin typeface="+mn-lt"/>
                        </a:rPr>
                        <a:t>Incorporación de la Responsabilidad Social en la  agenda comercial  internacional de Chile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C8D5"/>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26">
                <a:tc>
                  <a:txBody>
                    <a:bodyPr/>
                    <a:lstStyle/>
                    <a:p>
                      <a:pPr algn="ctr" rtl="0" fontAlgn="ctr"/>
                      <a:r>
                        <a:rPr lang="es-CL" sz="1200" b="1" i="0" u="none" strike="noStrike">
                          <a:solidFill>
                            <a:srgbClr val="000000"/>
                          </a:solidFill>
                          <a:effectLst/>
                          <a:latin typeface="Calibri"/>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mn-lt"/>
                        </a:rPr>
                        <a:t>RESPONSABLES Y RECURSOS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805978">
                <a:tc rowSpan="3">
                  <a:txBody>
                    <a:bodyPr/>
                    <a:lstStyle/>
                    <a:p>
                      <a:pPr marL="171450" indent="-171450" algn="just" fontAlgn="ctr">
                        <a:buFont typeface="Arial" panose="020B0604020202020204" pitchFamily="34" charset="0"/>
                        <a:buChar char="•"/>
                      </a:pPr>
                      <a:r>
                        <a:rPr lang="es-CL" sz="1200" b="0" i="0" u="none" strike="noStrike" dirty="0" smtClean="0">
                          <a:solidFill>
                            <a:srgbClr val="000000"/>
                          </a:solidFill>
                          <a:effectLst/>
                          <a:latin typeface="+mj-lt"/>
                        </a:rPr>
                        <a:t>Fomento</a:t>
                      </a:r>
                      <a:r>
                        <a:rPr lang="es-CL" sz="1200" b="0" i="0" u="none" strike="noStrike" baseline="0" dirty="0" smtClean="0">
                          <a:solidFill>
                            <a:srgbClr val="000000"/>
                          </a:solidFill>
                          <a:effectLst/>
                          <a:latin typeface="+mj-lt"/>
                        </a:rPr>
                        <a:t> de  la inclusión de la responsabilidad social en las negociaciones y/o implementación de acuerdos comerciales</a:t>
                      </a:r>
                    </a:p>
                    <a:p>
                      <a:pPr marL="0" indent="0" algn="just" fontAlgn="ctr">
                        <a:buFont typeface="Arial" panose="020B0604020202020204" pitchFamily="34" charset="0"/>
                        <a:buNone/>
                      </a:pPr>
                      <a:endParaRPr lang="es-CL" sz="1200" b="0" i="0" u="none" strike="noStrike" baseline="0" dirty="0" smtClean="0">
                        <a:solidFill>
                          <a:srgbClr val="000000"/>
                        </a:solidFill>
                        <a:effectLst/>
                        <a:latin typeface="+mj-lt"/>
                      </a:endParaRPr>
                    </a:p>
                    <a:p>
                      <a:pPr marL="171450" indent="-171450" algn="just" fontAlgn="ctr">
                        <a:buFont typeface="Arial" panose="020B0604020202020204" pitchFamily="34" charset="0"/>
                        <a:buChar char="•"/>
                      </a:pPr>
                      <a:r>
                        <a:rPr lang="es-CL" sz="1200" b="0" i="0" u="none" strike="noStrike" baseline="0" dirty="0" smtClean="0">
                          <a:solidFill>
                            <a:srgbClr val="000000"/>
                          </a:solidFill>
                          <a:effectLst/>
                          <a:latin typeface="+mj-lt"/>
                        </a:rPr>
                        <a:t>Sensibilización sobre responsabilidad social, como aporte a la valorización de la oferta exportable de la industria nacional. </a:t>
                      </a:r>
                    </a:p>
                    <a:p>
                      <a:pPr marL="0" indent="0" algn="just" fontAlgn="ctr">
                        <a:buFont typeface="Arial" panose="020B0604020202020204" pitchFamily="34" charset="0"/>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indent="0" algn="l" fontAlgn="ctr">
                        <a:buFont typeface="Arial" panose="020B0604020202020204" pitchFamily="34" charset="0"/>
                        <a:buNone/>
                      </a:pPr>
                      <a:r>
                        <a:rPr lang="es-CL" sz="1200" b="0" i="0" u="none" strike="noStrike" dirty="0" smtClean="0">
                          <a:solidFill>
                            <a:srgbClr val="000000"/>
                          </a:solidFill>
                          <a:effectLst/>
                          <a:latin typeface="+mj-lt"/>
                        </a:rPr>
                        <a:t>Informes</a:t>
                      </a:r>
                      <a:r>
                        <a:rPr lang="es-CL" sz="1200" b="0" i="0" u="none" strike="noStrike" baseline="0" dirty="0" smtClean="0">
                          <a:solidFill>
                            <a:srgbClr val="000000"/>
                          </a:solidFill>
                          <a:effectLst/>
                          <a:latin typeface="+mj-lt"/>
                        </a:rPr>
                        <a:t> de avances al Consejo de Responsabilidad Social sobre las distintas iniciativas</a:t>
                      </a:r>
                    </a:p>
                    <a:p>
                      <a:pPr marL="0" indent="0" algn="l" fontAlgn="ctr">
                        <a:buFontTx/>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indent="0" algn="l" fontAlgn="ctr">
                        <a:buFontTx/>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dirty="0" err="1" smtClean="0">
                          <a:solidFill>
                            <a:srgbClr val="000000"/>
                          </a:solidFill>
                          <a:effectLst/>
                          <a:latin typeface="+mn-lt"/>
                          <a:ea typeface="+mn-ea"/>
                          <a:cs typeface="+mn-cs"/>
                        </a:rPr>
                        <a:t>Direcon</a:t>
                      </a:r>
                      <a:r>
                        <a:rPr lang="es-CL" sz="1200" b="0" i="0" u="none" strike="noStrike" kern="1200" dirty="0" smtClean="0">
                          <a:solidFill>
                            <a:srgbClr val="000000"/>
                          </a:solidFill>
                          <a:effectLst/>
                          <a:latin typeface="+mn-lt"/>
                          <a:ea typeface="+mn-ea"/>
                          <a:cs typeface="+mn-cs"/>
                        </a:rPr>
                        <a:t>. Presupuesto asignado</a:t>
                      </a:r>
                    </a:p>
                    <a:p>
                      <a:pPr algn="l" fontAlgn="ct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7444">
                <a:tc vMerge="1">
                  <a:txBody>
                    <a:bodyPr/>
                    <a:lstStyle/>
                    <a:p>
                      <a:endParaRPr lang="es-CL"/>
                    </a:p>
                  </a:txBody>
                  <a:tcPr/>
                </a:tc>
                <a:tc gridSpan="2">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baseline="0" dirty="0" smtClean="0">
                          <a:solidFill>
                            <a:srgbClr val="000000"/>
                          </a:solidFill>
                          <a:effectLst/>
                          <a:latin typeface="+mn-lt"/>
                          <a:ea typeface="+mn-ea"/>
                          <a:cs typeface="+mn-cs"/>
                        </a:rPr>
                        <a:t>Informe de avances sobre “Trabajo Conjunto con otros países en la incorporación de criterios de sostenibilidad en las compras del Estado”. </a:t>
                      </a:r>
                      <a:r>
                        <a:rPr lang="es-CL" sz="1200" b="0" i="0" u="none" strike="noStrike" kern="1200" baseline="0" dirty="0" err="1" smtClean="0">
                          <a:solidFill>
                            <a:srgbClr val="000000"/>
                          </a:solidFill>
                          <a:effectLst/>
                          <a:latin typeface="+mn-lt"/>
                          <a:ea typeface="+mn-ea"/>
                          <a:cs typeface="+mn-cs"/>
                        </a:rPr>
                        <a:t>Ej</a:t>
                      </a:r>
                      <a:r>
                        <a:rPr lang="es-CL" sz="1200" b="0" i="0" u="none" strike="noStrike" kern="1200" baseline="0" dirty="0" smtClean="0">
                          <a:solidFill>
                            <a:srgbClr val="000000"/>
                          </a:solidFill>
                          <a:effectLst/>
                          <a:latin typeface="+mn-lt"/>
                          <a:ea typeface="+mn-ea"/>
                          <a:cs typeface="+mn-cs"/>
                        </a:rPr>
                        <a:t>: Alianza del Pacífico </a:t>
                      </a:r>
                      <a:r>
                        <a:rPr lang="es-CL" sz="1200" b="0" i="0" u="none" strike="noStrike" kern="1200" baseline="0" dirty="0" err="1" smtClean="0">
                          <a:solidFill>
                            <a:srgbClr val="000000"/>
                          </a:solidFill>
                          <a:effectLst/>
                          <a:latin typeface="+mn-lt"/>
                          <a:ea typeface="+mn-ea"/>
                          <a:cs typeface="+mn-cs"/>
                        </a:rPr>
                        <a:t>ChileCompra</a:t>
                      </a:r>
                      <a:endParaRPr lang="es-CL" sz="1200" b="0" i="0" u="none" strike="noStrike" kern="1200" baseline="0" dirty="0" smtClean="0">
                        <a:solidFill>
                          <a:srgbClr val="000000"/>
                        </a:solidFill>
                        <a:effectLst/>
                        <a:latin typeface="+mn-lt"/>
                        <a:ea typeface="+mn-ea"/>
                        <a:cs typeface="+mn-cs"/>
                      </a:endParaRPr>
                    </a:p>
                    <a:p>
                      <a:pPr marL="0" indent="0" algn="l" fontAlgn="ctr">
                        <a:buFontTx/>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indent="0" algn="l" fontAlgn="ctr">
                        <a:buFontTx/>
                        <a:buNone/>
                      </a:pP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dirty="0" err="1" smtClean="0">
                          <a:solidFill>
                            <a:srgbClr val="000000"/>
                          </a:solidFill>
                          <a:effectLst/>
                          <a:latin typeface="+mn-lt"/>
                          <a:ea typeface="+mn-ea"/>
                          <a:cs typeface="+mn-cs"/>
                        </a:rPr>
                        <a:t>ChileCompra</a:t>
                      </a:r>
                      <a:r>
                        <a:rPr lang="es-CL" sz="1200" b="0" i="0" u="none" strike="noStrike" kern="1200" dirty="0" smtClean="0">
                          <a:solidFill>
                            <a:srgbClr val="000000"/>
                          </a:solidFill>
                          <a:effectLst/>
                          <a:latin typeface="+mn-lt"/>
                          <a:ea typeface="+mn-ea"/>
                          <a:cs typeface="+mn-cs"/>
                        </a:rPr>
                        <a:t> Presupuesto asignado</a:t>
                      </a:r>
                    </a:p>
                    <a:p>
                      <a:pPr algn="l" fontAlgn="ct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2763">
                <a:tc vMerge="1">
                  <a:txBody>
                    <a:bodyPr/>
                    <a:lstStyle/>
                    <a:p>
                      <a:endParaRPr lang="es-CL"/>
                    </a:p>
                  </a:txBody>
                  <a:tcPr/>
                </a:tc>
                <a:tc gridSpan="2">
                  <a:txBody>
                    <a:bodyPr/>
                    <a:lstStyle/>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Incorporación de la Responsabilidad Social en eventos internacionales (ferias y seminarios)</a:t>
                      </a:r>
                    </a:p>
                    <a:p>
                      <a:pPr marL="171450" indent="-171450" algn="l" fontAlgn="ctr">
                        <a:buFont typeface="Arial" panose="020B0604020202020204" pitchFamily="34" charset="0"/>
                        <a:buChar char="•"/>
                      </a:pPr>
                      <a:r>
                        <a:rPr lang="es-CL" sz="1200" b="0" i="0" u="none" strike="noStrike" kern="1200" baseline="0" dirty="0" smtClean="0">
                          <a:solidFill>
                            <a:srgbClr val="000000"/>
                          </a:solidFill>
                          <a:effectLst/>
                          <a:latin typeface="+mn-lt"/>
                          <a:ea typeface="+mn-ea"/>
                          <a:cs typeface="+mn-cs"/>
                        </a:rPr>
                        <a:t>Generación de información sobre responsabilidad social del sector exportador para las Oficinas Comerciales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ctr">
                        <a:buFont typeface="Arial" panose="020B0604020202020204" pitchFamily="34" charset="0"/>
                        <a:buChar char="•"/>
                      </a:pPr>
                      <a:endParaRPr lang="es-CL" sz="1200" b="0" i="0" u="none" strike="noStrike" kern="1200" baseline="0" dirty="0" smtClean="0">
                        <a:solidFill>
                          <a:srgbClr val="000000"/>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kern="1200" dirty="0" err="1" smtClean="0">
                          <a:solidFill>
                            <a:srgbClr val="000000"/>
                          </a:solidFill>
                          <a:effectLst/>
                          <a:latin typeface="+mn-lt"/>
                          <a:ea typeface="+mn-ea"/>
                          <a:cs typeface="+mn-cs"/>
                        </a:rPr>
                        <a:t>Prochile</a:t>
                      </a:r>
                      <a:r>
                        <a:rPr lang="es-CL" sz="1200" b="0" i="0" u="none" strike="noStrike" kern="1200" dirty="0" smtClean="0">
                          <a:solidFill>
                            <a:srgbClr val="000000"/>
                          </a:solidFill>
                          <a:effectLst/>
                          <a:latin typeface="+mn-lt"/>
                          <a:ea typeface="+mn-ea"/>
                          <a:cs typeface="+mn-cs"/>
                        </a:rPr>
                        <a:t> Presupuesto asignado</a:t>
                      </a:r>
                    </a:p>
                    <a:p>
                      <a:pPr algn="l" fontAlgn="ctr"/>
                      <a:endParaRPr lang="es-CL"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5">
                <a:tc gridSpan="4">
                  <a:txBody>
                    <a:bodyPr/>
                    <a:lstStyle/>
                    <a:p>
                      <a:pPr algn="ctr" rtl="0" fontAlgn="ctr"/>
                      <a:r>
                        <a:rPr lang="es-CL" sz="1200" b="1" i="0" u="none" strike="noStrike" dirty="0">
                          <a:solidFill>
                            <a:srgbClr val="000000"/>
                          </a:solidFill>
                          <a:effectLst/>
                          <a:latin typeface="Calibri"/>
                        </a:rPr>
                        <a:t>CARTA GANTT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424419">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2631">
                <a:tc gridSpan="2">
                  <a:txBody>
                    <a:bodyPr/>
                    <a:lstStyle/>
                    <a:p>
                      <a:pPr algn="l" fontAlgn="b"/>
                      <a:r>
                        <a:rPr lang="es-CL"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CL"/>
                    </a:p>
                  </a:txBody>
                  <a:tcPr/>
                </a:tc>
                <a:tc>
                  <a:txBody>
                    <a:bodyPr/>
                    <a:lstStyle/>
                    <a:p>
                      <a:pPr algn="l" fontAlgn="b"/>
                      <a:r>
                        <a:rPr lang="es-CL" sz="1100" b="0" i="0" u="none" strike="noStrike">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570623">
                <a:tc gridSpan="2">
                  <a:txBody>
                    <a:bodyPr/>
                    <a:lstStyle/>
                    <a:p>
                      <a:pPr algn="l" fontAlgn="b"/>
                      <a:endParaRPr lang="es-CL"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l" fontAlgn="b"/>
                      <a:r>
                        <a:rPr lang="es-CL" sz="1100" b="0" i="0" u="none" strike="noStrike" dirty="0">
                          <a:solidFill>
                            <a:srgbClr val="000000"/>
                          </a:solidFill>
                          <a:effectLst/>
                          <a:latin typeface="Calibri"/>
                        </a:rPr>
                        <a:t> </a:t>
                      </a:r>
                    </a:p>
                  </a:txBody>
                  <a:tcPr marL="9525" marR="9525" marT="9525" marB="0" anchor="b">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2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808645" y="5661248"/>
            <a:ext cx="7409461" cy="2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38 Rectángulo"/>
          <p:cNvSpPr/>
          <p:nvPr/>
        </p:nvSpPr>
        <p:spPr>
          <a:xfrm>
            <a:off x="1279572" y="5421738"/>
            <a:ext cx="809837"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 2015</a:t>
            </a:r>
            <a:endParaRPr lang="es-CL" sz="1000" dirty="0">
              <a:solidFill>
                <a:srgbClr val="000000"/>
              </a:solidFill>
              <a:latin typeface="Calibri"/>
              <a:ea typeface="+mn-ea"/>
            </a:endParaRPr>
          </a:p>
        </p:txBody>
      </p:sp>
      <p:pic>
        <p:nvPicPr>
          <p:cNvPr id="2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899" y="5695276"/>
            <a:ext cx="119268"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uadroTexto 25"/>
          <p:cNvSpPr txBox="1"/>
          <p:nvPr/>
        </p:nvSpPr>
        <p:spPr>
          <a:xfrm>
            <a:off x="389645" y="5961760"/>
            <a:ext cx="2583970" cy="646331"/>
          </a:xfrm>
          <a:prstGeom prst="rect">
            <a:avLst/>
          </a:prstGeom>
          <a:noFill/>
        </p:spPr>
        <p:txBody>
          <a:bodyPr wrap="square" rtlCol="0">
            <a:spAutoFit/>
          </a:bodyPr>
          <a:lstStyle/>
          <a:p>
            <a:pPr algn="ctr"/>
            <a:r>
              <a:rPr lang="es-CL" sz="1200" dirty="0" smtClean="0"/>
              <a:t>Inicio proceso de fomento y sensibilización sobre responsabilidad social</a:t>
            </a:r>
            <a:endParaRPr lang="es-CL" sz="1200" dirty="0"/>
          </a:p>
        </p:txBody>
      </p:sp>
      <p:sp>
        <p:nvSpPr>
          <p:cNvPr id="28" name="CuadroTexto 27"/>
          <p:cNvSpPr txBox="1"/>
          <p:nvPr/>
        </p:nvSpPr>
        <p:spPr>
          <a:xfrm>
            <a:off x="3923235" y="5941898"/>
            <a:ext cx="1562929" cy="461665"/>
          </a:xfrm>
          <a:prstGeom prst="rect">
            <a:avLst/>
          </a:prstGeom>
          <a:noFill/>
        </p:spPr>
        <p:txBody>
          <a:bodyPr wrap="square" rtlCol="0">
            <a:spAutoFit/>
          </a:bodyPr>
          <a:lstStyle/>
          <a:p>
            <a:r>
              <a:rPr lang="es-CL" sz="1200" dirty="0"/>
              <a:t>I</a:t>
            </a:r>
            <a:r>
              <a:rPr lang="es-CL" sz="1200" dirty="0" smtClean="0"/>
              <a:t>nforme de avance</a:t>
            </a:r>
            <a:endParaRPr lang="es-CL" sz="1200" dirty="0"/>
          </a:p>
          <a:p>
            <a:endParaRPr lang="es-CL" sz="1200" dirty="0"/>
          </a:p>
        </p:txBody>
      </p:sp>
      <p:sp>
        <p:nvSpPr>
          <p:cNvPr id="31" name="10 Rectángulo"/>
          <p:cNvSpPr/>
          <p:nvPr/>
        </p:nvSpPr>
        <p:spPr>
          <a:xfrm>
            <a:off x="4181257" y="5413691"/>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2016</a:t>
            </a:r>
            <a:endParaRPr lang="es-CL" sz="1000" dirty="0">
              <a:solidFill>
                <a:srgbClr val="000000"/>
              </a:solidFill>
              <a:latin typeface="Calibri"/>
              <a:ea typeface="+mn-ea"/>
            </a:endParaRPr>
          </a:p>
        </p:txBody>
      </p:sp>
      <p:pic>
        <p:nvPicPr>
          <p:cNvPr id="3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603" y="5661248"/>
            <a:ext cx="104097" cy="38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6526597" y="5984436"/>
            <a:ext cx="1342740" cy="276999"/>
          </a:xfrm>
          <a:prstGeom prst="rect">
            <a:avLst/>
          </a:prstGeom>
          <a:noFill/>
        </p:spPr>
        <p:txBody>
          <a:bodyPr wrap="none" rtlCol="0">
            <a:spAutoFit/>
          </a:bodyPr>
          <a:lstStyle/>
          <a:p>
            <a:r>
              <a:rPr lang="es-CL" sz="1200" dirty="0" smtClean="0"/>
              <a:t>Informe de avance</a:t>
            </a:r>
          </a:p>
        </p:txBody>
      </p:sp>
      <p:sp>
        <p:nvSpPr>
          <p:cNvPr id="9" name="CuadroTexto 8"/>
          <p:cNvSpPr txBox="1"/>
          <p:nvPr/>
        </p:nvSpPr>
        <p:spPr>
          <a:xfrm>
            <a:off x="6704829" y="5442348"/>
            <a:ext cx="774571" cy="261610"/>
          </a:xfrm>
          <a:prstGeom prst="rect">
            <a:avLst/>
          </a:prstGeom>
          <a:noFill/>
        </p:spPr>
        <p:txBody>
          <a:bodyPr wrap="none" rtlCol="0">
            <a:spAutoFit/>
          </a:bodyPr>
          <a:lstStyle/>
          <a:p>
            <a:r>
              <a:rPr lang="es-CL" sz="1100" dirty="0" smtClean="0">
                <a:solidFill>
                  <a:srgbClr val="002060"/>
                </a:solidFill>
              </a:rPr>
              <a:t>Abril 2017</a:t>
            </a:r>
            <a:endParaRPr lang="es-CL" sz="1100" dirty="0">
              <a:solidFill>
                <a:srgbClr val="002060"/>
              </a:solidFill>
            </a:endParaRPr>
          </a:p>
        </p:txBody>
      </p:sp>
      <p:pic>
        <p:nvPicPr>
          <p:cNvPr id="10" name="Imagen 9"/>
          <p:cNvPicPr>
            <a:picLocks noChangeAspect="1"/>
          </p:cNvPicPr>
          <p:nvPr/>
        </p:nvPicPr>
        <p:blipFill>
          <a:blip r:embed="rId6"/>
          <a:stretch>
            <a:fillRect/>
          </a:stretch>
        </p:blipFill>
        <p:spPr>
          <a:xfrm>
            <a:off x="7229148" y="5661007"/>
            <a:ext cx="103641" cy="384081"/>
          </a:xfrm>
          <a:prstGeom prst="rect">
            <a:avLst/>
          </a:prstGeom>
        </p:spPr>
      </p:pic>
      <p:sp>
        <p:nvSpPr>
          <p:cNvPr id="16" name="Marcador de número de diapositiva 3"/>
          <p:cNvSpPr>
            <a:spLocks noGrp="1"/>
          </p:cNvSpPr>
          <p:nvPr>
            <p:ph type="sldNum" sz="quarter" idx="11"/>
          </p:nvPr>
        </p:nvSpPr>
        <p:spPr>
          <a:xfrm>
            <a:off x="6201856" y="6239768"/>
            <a:ext cx="2133600" cy="193675"/>
          </a:xfrm>
        </p:spPr>
        <p:txBody>
          <a:bodyPr/>
          <a:lstStyle/>
          <a:p>
            <a:r>
              <a:rPr lang="en-US" dirty="0" smtClean="0"/>
              <a:t>27</a:t>
            </a:r>
            <a:endParaRPr lang="en-US" dirty="0"/>
          </a:p>
        </p:txBody>
      </p:sp>
    </p:spTree>
    <p:extLst>
      <p:ext uri="{BB962C8B-B14F-4D97-AF65-F5344CB8AC3E}">
        <p14:creationId xmlns:p14="http://schemas.microsoft.com/office/powerpoint/2010/main" val="2681835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1"/>
          </p:nvPr>
        </p:nvSpPr>
        <p:spPr/>
        <p:txBody>
          <a:bodyPr/>
          <a:lstStyle/>
          <a:p>
            <a:r>
              <a:rPr lang="en-US" sz="1200" dirty="0" smtClean="0"/>
              <a:t>28</a:t>
            </a:r>
            <a:endParaRPr lang="en-US" sz="1200" dirty="0"/>
          </a:p>
        </p:txBody>
      </p:sp>
      <p:graphicFrame>
        <p:nvGraphicFramePr>
          <p:cNvPr id="7" name="Tabla 6"/>
          <p:cNvGraphicFramePr>
            <a:graphicFrameLocks noGrp="1"/>
          </p:cNvGraphicFramePr>
          <p:nvPr>
            <p:extLst>
              <p:ext uri="{D42A27DB-BD31-4B8C-83A1-F6EECF244321}">
                <p14:modId xmlns:p14="http://schemas.microsoft.com/office/powerpoint/2010/main" val="2631497"/>
              </p:ext>
            </p:extLst>
          </p:nvPr>
        </p:nvGraphicFramePr>
        <p:xfrm>
          <a:off x="323528" y="1309369"/>
          <a:ext cx="7632848" cy="4543167"/>
        </p:xfrm>
        <a:graphic>
          <a:graphicData uri="http://schemas.openxmlformats.org/drawingml/2006/table">
            <a:tbl>
              <a:tblPr firstRow="1" firstCol="1" bandRow="1"/>
              <a:tblGrid>
                <a:gridCol w="5760640"/>
                <a:gridCol w="1872208"/>
              </a:tblGrid>
              <a:tr h="161642">
                <a:tc>
                  <a:txBody>
                    <a:bodyPr/>
                    <a:lstStyle/>
                    <a:p>
                      <a:pPr>
                        <a:lnSpc>
                          <a:spcPct val="107000"/>
                        </a:lnSpc>
                        <a:spcAft>
                          <a:spcPts val="0"/>
                        </a:spcAft>
                      </a:pPr>
                      <a:r>
                        <a:rPr lang="es-CL" sz="1600" b="1" dirty="0">
                          <a:effectLst/>
                          <a:latin typeface="Calibri" panose="020F0502020204030204" pitchFamily="34" charset="0"/>
                          <a:ea typeface="Calibri" panose="020F0502020204030204" pitchFamily="34" charset="0"/>
                          <a:cs typeface="Times New Roman" panose="02020603050405020304" pitchFamily="18" charset="0"/>
                        </a:rPr>
                        <a:t>Medida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b="1">
                          <a:effectLst/>
                          <a:latin typeface="Calibri" panose="020F0502020204030204" pitchFamily="34" charset="0"/>
                          <a:ea typeface="Calibri" panose="020F0502020204030204" pitchFamily="34" charset="0"/>
                          <a:cs typeface="Times New Roman" panose="02020603050405020304" pitchFamily="18" charset="0"/>
                        </a:rPr>
                        <a:t>Estado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1.Incorporación de prácticas empresariales responsables en gestión empresarial en empresas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públicas SEP </a:t>
                      </a:r>
                      <a:r>
                        <a:rPr lang="es-CL" sz="1600" dirty="0">
                          <a:effectLst/>
                          <a:latin typeface="Calibri" panose="020F0502020204030204" pitchFamily="34" charset="0"/>
                          <a:ea typeface="Calibri" panose="020F0502020204030204" pitchFamily="34" charset="0"/>
                          <a:cs typeface="Times New Roman" panose="02020603050405020304" pitchFamily="18" charset="0"/>
                        </a:rPr>
                        <a:t>y privadas</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 </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2. Transparencia en gestión empresarial de manera sistemática en empresas públicas y privadas</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3. Apoyo e integración de las pymes en la estrategia nacional de Responsabilidad Social para el Desarrollo Sostenible </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4. </a:t>
                      </a:r>
                      <a:r>
                        <a:rPr lang="es-CL" sz="1600" dirty="0">
                          <a:effectLst/>
                          <a:latin typeface="Calibri" panose="020F0502020204030204" pitchFamily="34" charset="0"/>
                          <a:ea typeface="Calibri" panose="020F0502020204030204" pitchFamily="34" charset="0"/>
                          <a:cs typeface="Times New Roman" panose="02020603050405020304" pitchFamily="18" charset="0"/>
                        </a:rPr>
                        <a:t>Implementación de directrices de responsabilidad social en asuntos del consumidor </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diseño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542">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5. </a:t>
                      </a:r>
                      <a:r>
                        <a:rPr lang="es-CL" sz="1600" dirty="0">
                          <a:effectLst/>
                          <a:latin typeface="Calibri" panose="020F0502020204030204" pitchFamily="34" charset="0"/>
                          <a:ea typeface="Calibri" panose="020F0502020204030204" pitchFamily="34" charset="0"/>
                          <a:cs typeface="Times New Roman" panose="02020603050405020304" pitchFamily="18" charset="0"/>
                        </a:rPr>
                        <a:t>Fomento de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Acuerdos </a:t>
                      </a:r>
                      <a:r>
                        <a:rPr lang="es-CL" sz="1600" dirty="0">
                          <a:effectLst/>
                          <a:latin typeface="Calibri" panose="020F0502020204030204" pitchFamily="34" charset="0"/>
                          <a:ea typeface="Calibri" panose="020F0502020204030204" pitchFamily="34" charset="0"/>
                          <a:cs typeface="Times New Roman" panose="02020603050405020304" pitchFamily="18" charset="0"/>
                        </a:rPr>
                        <a:t>V</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oluntarios de Pre Inversión (previo </a:t>
                      </a:r>
                      <a:r>
                        <a:rPr lang="es-CL" sz="1600" dirty="0">
                          <a:effectLst/>
                          <a:latin typeface="Calibri" panose="020F0502020204030204" pitchFamily="34" charset="0"/>
                          <a:ea typeface="Calibri" panose="020F0502020204030204" pitchFamily="34" charset="0"/>
                          <a:cs typeface="Times New Roman" panose="02020603050405020304" pitchFamily="18" charset="0"/>
                        </a:rPr>
                        <a:t>al ingreso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a</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Servicio </a:t>
                      </a:r>
                      <a:r>
                        <a:rPr lang="es-CL" sz="1600" dirty="0">
                          <a:effectLst/>
                          <a:latin typeface="Calibri" panose="020F0502020204030204" pitchFamily="34" charset="0"/>
                          <a:ea typeface="Calibri" panose="020F0502020204030204" pitchFamily="34" charset="0"/>
                          <a:cs typeface="Times New Roman" panose="02020603050405020304" pitchFamily="18" charset="0"/>
                        </a:rPr>
                        <a:t>de Evaluación de Impacto Ambiental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(SEIA))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desarrollo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92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6. </a:t>
                      </a:r>
                      <a:r>
                        <a:rPr lang="es-CL" sz="1600" dirty="0">
                          <a:effectLst/>
                          <a:latin typeface="Calibri" panose="020F0502020204030204" pitchFamily="34" charset="0"/>
                          <a:ea typeface="Calibri" panose="020F0502020204030204" pitchFamily="34" charset="0"/>
                          <a:cs typeface="Times New Roman" panose="02020603050405020304" pitchFamily="18" charset="0"/>
                        </a:rPr>
                        <a:t>Seguimiento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y participación de </a:t>
                      </a:r>
                      <a:r>
                        <a:rPr lang="es-CL" sz="1600" dirty="0">
                          <a:effectLst/>
                          <a:latin typeface="Calibri" panose="020F0502020204030204" pitchFamily="34" charset="0"/>
                          <a:ea typeface="Calibri" panose="020F0502020204030204" pitchFamily="34" charset="0"/>
                          <a:cs typeface="Times New Roman" panose="02020603050405020304" pitchFamily="18" charset="0"/>
                        </a:rPr>
                        <a:t>las guías sobre cadena de suministro responsable para los sectores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agrícola,</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minero</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y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financiero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566">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7. </a:t>
                      </a:r>
                      <a:r>
                        <a:rPr lang="es-CL" sz="1600" dirty="0">
                          <a:effectLst/>
                          <a:latin typeface="Calibri" panose="020F0502020204030204" pitchFamily="34" charset="0"/>
                          <a:ea typeface="Calibri" panose="020F0502020204030204" pitchFamily="34" charset="0"/>
                          <a:cs typeface="Times New Roman" panose="02020603050405020304" pitchFamily="18" charset="0"/>
                        </a:rPr>
                        <a:t>Incorporación de los pueblos indígenas, grupos etarios y personas en situación de discapacidad en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las </a:t>
                      </a:r>
                      <a:r>
                        <a:rPr lang="es-CL" sz="1600" dirty="0">
                          <a:effectLst/>
                          <a:latin typeface="Calibri" panose="020F0502020204030204" pitchFamily="34" charset="0"/>
                          <a:ea typeface="Calibri" panose="020F0502020204030204" pitchFamily="34" charset="0"/>
                          <a:cs typeface="Times New Roman" panose="02020603050405020304" pitchFamily="18" charset="0"/>
                        </a:rPr>
                        <a:t>grandes empresas</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61796" marR="61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 Rectángulo"/>
          <p:cNvSpPr/>
          <p:nvPr/>
        </p:nvSpPr>
        <p:spPr>
          <a:xfrm>
            <a:off x="0" y="0"/>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10"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Estado de Avance Global </a:t>
            </a:r>
          </a:p>
          <a:p>
            <a:pPr algn="l" fontAlgn="base">
              <a:spcAft>
                <a:spcPct val="0"/>
              </a:spcAft>
            </a:pPr>
            <a:r>
              <a:rPr lang="es-CL" sz="2200" dirty="0">
                <a:solidFill>
                  <a:prstClr val="white"/>
                </a:solidFill>
                <a:latin typeface="Gill Sans MT"/>
              </a:rPr>
              <a:t>p</a:t>
            </a:r>
            <a:r>
              <a:rPr lang="es-CL" sz="2200" dirty="0" smtClean="0">
                <a:solidFill>
                  <a:prstClr val="white"/>
                </a:solidFill>
                <a:latin typeface="Gill Sans MT"/>
              </a:rPr>
              <a:t>or iniciativa</a:t>
            </a:r>
            <a:endParaRPr lang="es-CL" sz="2200" dirty="0">
              <a:solidFill>
                <a:prstClr val="white"/>
              </a:solidFill>
            </a:endParaRPr>
          </a:p>
          <a:p>
            <a:pPr algn="l" fontAlgn="base">
              <a:spcAft>
                <a:spcPct val="0"/>
              </a:spcAft>
            </a:pPr>
            <a:endParaRPr lang="es-CL" sz="2200" dirty="0">
              <a:solidFill>
                <a:prstClr val="black"/>
              </a:solidFill>
            </a:endParaRPr>
          </a:p>
        </p:txBody>
      </p:sp>
    </p:spTree>
    <p:extLst>
      <p:ext uri="{BB962C8B-B14F-4D97-AF65-F5344CB8AC3E}">
        <p14:creationId xmlns:p14="http://schemas.microsoft.com/office/powerpoint/2010/main" val="311114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1"/>
          </p:nvPr>
        </p:nvSpPr>
        <p:spPr/>
        <p:txBody>
          <a:bodyPr/>
          <a:lstStyle/>
          <a:p>
            <a:fld id="{BDA9B3B7-B6F3-4B3B-80B5-3A161EDBBA7E}" type="slidenum">
              <a:rPr lang="en-US" smtClean="0"/>
              <a:pPr/>
              <a:t>29</a:t>
            </a:fld>
            <a:endParaRPr lang="en-US"/>
          </a:p>
        </p:txBody>
      </p:sp>
      <p:pic>
        <p:nvPicPr>
          <p:cNvPr id="5"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0" y="0"/>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7"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Estado de Avance Global </a:t>
            </a:r>
          </a:p>
          <a:p>
            <a:pPr algn="l" fontAlgn="base">
              <a:spcAft>
                <a:spcPct val="0"/>
              </a:spcAft>
            </a:pPr>
            <a:r>
              <a:rPr lang="es-CL" sz="2200" dirty="0">
                <a:solidFill>
                  <a:prstClr val="white"/>
                </a:solidFill>
                <a:latin typeface="Gill Sans MT"/>
              </a:rPr>
              <a:t>p</a:t>
            </a:r>
            <a:r>
              <a:rPr lang="es-CL" sz="2200" dirty="0" smtClean="0">
                <a:solidFill>
                  <a:prstClr val="white"/>
                </a:solidFill>
                <a:latin typeface="Gill Sans MT"/>
              </a:rPr>
              <a:t>or 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2313255647"/>
              </p:ext>
            </p:extLst>
          </p:nvPr>
        </p:nvGraphicFramePr>
        <p:xfrm>
          <a:off x="384070" y="1341855"/>
          <a:ext cx="7907586" cy="5113629"/>
        </p:xfrm>
        <a:graphic>
          <a:graphicData uri="http://schemas.openxmlformats.org/drawingml/2006/table">
            <a:tbl>
              <a:tblPr firstRow="1" firstCol="1" bandRow="1"/>
              <a:tblGrid>
                <a:gridCol w="6251402"/>
                <a:gridCol w="1656184"/>
              </a:tblGrid>
              <a:tr h="156068">
                <a:tc>
                  <a:txBody>
                    <a:bodyPr/>
                    <a:lstStyle/>
                    <a:p>
                      <a:pPr>
                        <a:lnSpc>
                          <a:spcPct val="107000"/>
                        </a:lnSpc>
                        <a:spcAft>
                          <a:spcPts val="0"/>
                        </a:spcAft>
                      </a:pPr>
                      <a:r>
                        <a:rPr lang="es-CL" sz="1600" b="1" dirty="0">
                          <a:effectLst/>
                          <a:latin typeface="Calibri" panose="020F0502020204030204" pitchFamily="34" charset="0"/>
                          <a:ea typeface="Calibri" panose="020F0502020204030204" pitchFamily="34" charset="0"/>
                          <a:cs typeface="Times New Roman" panose="02020603050405020304" pitchFamily="18" charset="0"/>
                        </a:rPr>
                        <a:t>Medida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b="1">
                          <a:effectLst/>
                          <a:latin typeface="Calibri" panose="020F0502020204030204" pitchFamily="34" charset="0"/>
                          <a:ea typeface="Calibri" panose="020F0502020204030204" pitchFamily="34" charset="0"/>
                          <a:cs typeface="Times New Roman" panose="02020603050405020304" pitchFamily="18" charset="0"/>
                        </a:rPr>
                        <a:t>Estado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8.Promover y monitorear prácticas inclusivas para grupos discriminados:</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reclusos y ex reclusos, pueblos originarios, diversidad sexual, personas con discapacidad, tercera edad, migrantes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En desarrollo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9. </a:t>
                      </a:r>
                      <a:r>
                        <a:rPr lang="es-CL" sz="1600" dirty="0">
                          <a:effectLst/>
                          <a:latin typeface="Calibri" panose="020F0502020204030204" pitchFamily="34" charset="0"/>
                          <a:ea typeface="Calibri" panose="020F0502020204030204" pitchFamily="34" charset="0"/>
                          <a:cs typeface="Times New Roman" panose="02020603050405020304" pitchFamily="18" charset="0"/>
                        </a:rPr>
                        <a:t>Elaboración política nacional de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Responsabilidad </a:t>
                      </a:r>
                      <a:r>
                        <a:rPr lang="es-CL" sz="1600" dirty="0">
                          <a:effectLst/>
                          <a:latin typeface="Calibri" panose="020F0502020204030204" pitchFamily="34" charset="0"/>
                          <a:ea typeface="Calibri" panose="020F0502020204030204" pitchFamily="34" charset="0"/>
                          <a:cs typeface="Times New Roman" panose="02020603050405020304" pitchFamily="18" charset="0"/>
                        </a:rPr>
                        <a:t>S</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ocial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diseño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60">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10. </a:t>
                      </a:r>
                      <a:r>
                        <a:rPr lang="es-CL" sz="1600" dirty="0">
                          <a:effectLst/>
                          <a:latin typeface="Calibri" panose="020F0502020204030204" pitchFamily="34" charset="0"/>
                          <a:ea typeface="Calibri" panose="020F0502020204030204" pitchFamily="34" charset="0"/>
                          <a:cs typeface="Times New Roman" panose="02020603050405020304" pitchFamily="18" charset="0"/>
                        </a:rPr>
                        <a:t>Elaboración de directrices de prácticas empresariales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responsables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270">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11. </a:t>
                      </a:r>
                      <a:r>
                        <a:rPr lang="es-CL" sz="1600" dirty="0">
                          <a:effectLst/>
                          <a:latin typeface="Calibri" panose="020F0502020204030204" pitchFamily="34" charset="0"/>
                          <a:ea typeface="Calibri" panose="020F0502020204030204" pitchFamily="34" charset="0"/>
                          <a:cs typeface="Times New Roman" panose="02020603050405020304" pitchFamily="18" charset="0"/>
                        </a:rPr>
                        <a:t>Incorporación de manera transversal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la dimensión</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L" sz="1600" dirty="0">
                          <a:effectLst/>
                          <a:latin typeface="Calibri" panose="020F0502020204030204" pitchFamily="34" charset="0"/>
                          <a:ea typeface="Calibri" panose="020F0502020204030204" pitchFamily="34" charset="0"/>
                          <a:cs typeface="Times New Roman" panose="02020603050405020304" pitchFamily="18" charset="0"/>
                        </a:rPr>
                        <a:t>de género e implementación de recomendaciones de igualdad de género de OCDE </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desarrollo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12.</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Elaboración de un Plan de Acción Nacional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 </a:t>
                      </a:r>
                      <a:r>
                        <a:rPr lang="es-CL" sz="1600" dirty="0">
                          <a:effectLst/>
                          <a:latin typeface="Calibri" panose="020F0502020204030204" pitchFamily="34" charset="0"/>
                          <a:ea typeface="Calibri" panose="020F0502020204030204" pitchFamily="34" charset="0"/>
                          <a:cs typeface="Times New Roman" panose="02020603050405020304" pitchFamily="18" charset="0"/>
                        </a:rPr>
                        <a:t>Derechos Humanos y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Empresas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desarrollo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203">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13. </a:t>
                      </a:r>
                      <a:r>
                        <a:rPr lang="es-CL" sz="1600" dirty="0">
                          <a:effectLst/>
                          <a:latin typeface="Calibri" panose="020F0502020204030204" pitchFamily="34" charset="0"/>
                          <a:ea typeface="Calibri" panose="020F0502020204030204" pitchFamily="34" charset="0"/>
                          <a:cs typeface="Times New Roman" panose="02020603050405020304" pitchFamily="18" charset="0"/>
                        </a:rPr>
                        <a:t>Elaboración de línea base de acciones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en</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el sector público y privado</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L" sz="1600" dirty="0">
                          <a:effectLst/>
                          <a:latin typeface="Calibri" panose="020F0502020204030204" pitchFamily="34" charset="0"/>
                          <a:ea typeface="Calibri" panose="020F0502020204030204" pitchFamily="34" charset="0"/>
                          <a:cs typeface="Times New Roman" panose="02020603050405020304" pitchFamily="18" charset="0"/>
                        </a:rPr>
                        <a:t>de fomento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a:t>
                      </a:r>
                      <a:r>
                        <a:rPr lang="es-CL" sz="1600" baseline="0" dirty="0" smtClean="0">
                          <a:effectLst/>
                          <a:latin typeface="Calibri" panose="020F0502020204030204" pitchFamily="34" charset="0"/>
                          <a:ea typeface="Calibri" panose="020F0502020204030204" pitchFamily="34" charset="0"/>
                          <a:cs typeface="Times New Roman" panose="02020603050405020304" pitchFamily="18" charset="0"/>
                        </a:rPr>
                        <a:t> prácticas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empresariales responsables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Parcialmente cumplida </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14. </a:t>
                      </a:r>
                      <a:r>
                        <a:rPr lang="es-CL" sz="1600" dirty="0">
                          <a:effectLst/>
                          <a:latin typeface="Calibri" panose="020F0502020204030204" pitchFamily="34" charset="0"/>
                          <a:ea typeface="Calibri" panose="020F0502020204030204" pitchFamily="34" charset="0"/>
                          <a:cs typeface="Times New Roman" panose="02020603050405020304" pitchFamily="18" charset="0"/>
                        </a:rPr>
                        <a:t>Creación de un sistema de seguimiento e indicadores</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diseño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135">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15. </a:t>
                      </a:r>
                      <a:r>
                        <a:rPr lang="es-CL" sz="1600" dirty="0">
                          <a:effectLst/>
                          <a:latin typeface="Calibri" panose="020F0502020204030204" pitchFamily="34" charset="0"/>
                          <a:ea typeface="Calibri" panose="020F0502020204030204" pitchFamily="34" charset="0"/>
                          <a:cs typeface="Times New Roman" panose="02020603050405020304" pitchFamily="18" charset="0"/>
                        </a:rPr>
                        <a:t>Difusión y capacitación sobre temas de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sostenibilidad y Responsabilidad </a:t>
                      </a:r>
                      <a:r>
                        <a:rPr lang="es-CL" sz="1600" dirty="0">
                          <a:effectLst/>
                          <a:latin typeface="Calibri" panose="020F0502020204030204" pitchFamily="34" charset="0"/>
                          <a:ea typeface="Calibri" panose="020F0502020204030204" pitchFamily="34" charset="0"/>
                          <a:cs typeface="Times New Roman" panose="02020603050405020304" pitchFamily="18" charset="0"/>
                        </a:rPr>
                        <a:t>S</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ocial</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070">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16. </a:t>
                      </a:r>
                      <a:r>
                        <a:rPr lang="es-CL" sz="1600" dirty="0">
                          <a:effectLst/>
                          <a:latin typeface="Calibri" panose="020F0502020204030204" pitchFamily="34" charset="0"/>
                          <a:ea typeface="Calibri" panose="020F0502020204030204" pitchFamily="34" charset="0"/>
                          <a:cs typeface="Times New Roman" panose="02020603050405020304" pitchFamily="18" charset="0"/>
                        </a:rPr>
                        <a:t>Seguimiento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de la agenda internacional de desarrollo </a:t>
                      </a:r>
                      <a:r>
                        <a:rPr lang="es-CL" sz="1600" dirty="0">
                          <a:effectLst/>
                          <a:latin typeface="Calibri" panose="020F0502020204030204" pitchFamily="34" charset="0"/>
                          <a:ea typeface="Calibri" panose="020F0502020204030204" pitchFamily="34" charset="0"/>
                          <a:cs typeface="Times New Roman" panose="02020603050405020304" pitchFamily="18" charset="0"/>
                        </a:rPr>
                        <a:t>sostenible</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a:effectLst/>
                          <a:latin typeface="Calibri" panose="020F0502020204030204" pitchFamily="34" charset="0"/>
                          <a:ea typeface="Calibri" panose="020F0502020204030204" pitchFamily="34" charset="0"/>
                          <a:cs typeface="Times New Roman" panose="02020603050405020304" pitchFamily="18" charset="0"/>
                        </a:rPr>
                        <a:t>En desarrollo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203">
                <a:tc>
                  <a:txBody>
                    <a:bodyPr/>
                    <a:lstStyle/>
                    <a:p>
                      <a:pPr>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17. </a:t>
                      </a:r>
                      <a:r>
                        <a:rPr lang="es-CL" sz="1600" dirty="0">
                          <a:effectLst/>
                          <a:latin typeface="Calibri" panose="020F0502020204030204" pitchFamily="34" charset="0"/>
                          <a:ea typeface="Calibri" panose="020F0502020204030204" pitchFamily="34" charset="0"/>
                          <a:cs typeface="Times New Roman" panose="02020603050405020304" pitchFamily="18" charset="0"/>
                        </a:rPr>
                        <a:t>Incorporación de la Responsabilidad Social en la agenda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comercial internacional </a:t>
                      </a:r>
                      <a:r>
                        <a:rPr lang="es-CL" sz="1600" dirty="0">
                          <a:effectLst/>
                          <a:latin typeface="Calibri" panose="020F0502020204030204" pitchFamily="34" charset="0"/>
                          <a:ea typeface="Calibri" panose="020F0502020204030204" pitchFamily="34" charset="0"/>
                          <a:cs typeface="Times New Roman" panose="02020603050405020304" pitchFamily="18" charset="0"/>
                        </a:rPr>
                        <a:t>de </a:t>
                      </a: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Chile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600" dirty="0">
                          <a:effectLst/>
                          <a:latin typeface="Calibri" panose="020F0502020204030204" pitchFamily="34" charset="0"/>
                          <a:ea typeface="Calibri" panose="020F0502020204030204" pitchFamily="34" charset="0"/>
                          <a:cs typeface="Times New Roman" panose="02020603050405020304" pitchFamily="18" charset="0"/>
                        </a:rPr>
                        <a:t>En diseño</a:t>
                      </a:r>
                    </a:p>
                  </a:txBody>
                  <a:tcPr marL="59665" marR="59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526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derecha"/>
          <p:cNvSpPr/>
          <p:nvPr/>
        </p:nvSpPr>
        <p:spPr>
          <a:xfrm>
            <a:off x="2976024" y="2126331"/>
            <a:ext cx="3244145" cy="1996684"/>
          </a:xfrm>
          <a:prstGeom prst="rightArrow">
            <a:avLst>
              <a:gd name="adj1" fmla="val 50000"/>
              <a:gd name="adj2" fmla="val 29451"/>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L" sz="1600" b="1" dirty="0">
                <a:solidFill>
                  <a:prstClr val="white"/>
                </a:solidFill>
                <a:latin typeface="Gill Sans MT" panose="020B0502020104020203" pitchFamily="34" charset="0"/>
              </a:rPr>
              <a:t>Mesas de </a:t>
            </a:r>
            <a:r>
              <a:rPr lang="es-CL" sz="1600" b="1" dirty="0" smtClean="0">
                <a:solidFill>
                  <a:prstClr val="white"/>
                </a:solidFill>
                <a:latin typeface="Gill Sans MT" panose="020B0502020104020203" pitchFamily="34" charset="0"/>
              </a:rPr>
              <a:t>trabajo</a:t>
            </a:r>
            <a:endParaRPr lang="es-CL" sz="1600" b="1" dirty="0">
              <a:solidFill>
                <a:prstClr val="white"/>
              </a:solidFill>
              <a:latin typeface="Gill Sans MT"/>
            </a:endParaRPr>
          </a:p>
        </p:txBody>
      </p:sp>
      <p:pic>
        <p:nvPicPr>
          <p:cNvPr id="9"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13"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Programa de Trabajo</a:t>
            </a:r>
          </a:p>
          <a:p>
            <a:pPr algn="l" fontAlgn="base">
              <a:spcAft>
                <a:spcPct val="0"/>
              </a:spcAft>
            </a:pPr>
            <a:r>
              <a:rPr lang="es-CL" sz="2800" dirty="0" smtClean="0">
                <a:solidFill>
                  <a:prstClr val="white"/>
                </a:solidFill>
                <a:latin typeface="Gill Sans MT"/>
              </a:rPr>
              <a:t>Levantamiento de Iniciativas</a:t>
            </a:r>
            <a:endParaRPr lang="es-CL" sz="2800" dirty="0">
              <a:solidFill>
                <a:prstClr val="black"/>
              </a:solidFill>
            </a:endParaRPr>
          </a:p>
        </p:txBody>
      </p:sp>
      <p:sp>
        <p:nvSpPr>
          <p:cNvPr id="15" name="14 CuadroTexto"/>
          <p:cNvSpPr txBox="1"/>
          <p:nvPr/>
        </p:nvSpPr>
        <p:spPr>
          <a:xfrm>
            <a:off x="239358" y="2300679"/>
            <a:ext cx="2997765" cy="1477328"/>
          </a:xfrm>
          <a:prstGeom prst="rect">
            <a:avLst/>
          </a:prstGeom>
          <a:noFill/>
        </p:spPr>
        <p:txBody>
          <a:bodyPr wrap="square" rtlCol="0">
            <a:spAutoFit/>
          </a:bodyPr>
          <a:lstStyle/>
          <a:p>
            <a:pPr algn="ctr" fontAlgn="base">
              <a:spcBef>
                <a:spcPct val="0"/>
              </a:spcBef>
              <a:spcAft>
                <a:spcPct val="0"/>
              </a:spcAft>
            </a:pPr>
            <a:r>
              <a:rPr lang="es-CL" b="1" dirty="0">
                <a:solidFill>
                  <a:prstClr val="white"/>
                </a:solidFill>
                <a:latin typeface="Gill Sans MT"/>
                <a:ea typeface="MS PGothic" pitchFamily="34" charset="-128"/>
              </a:rPr>
              <a:t>Consejo de Responsabilidad Social para el Desarrollo Sostenible</a:t>
            </a:r>
          </a:p>
          <a:p>
            <a:pPr algn="ctr" fontAlgn="base">
              <a:spcBef>
                <a:spcPct val="0"/>
              </a:spcBef>
              <a:spcAft>
                <a:spcPct val="0"/>
              </a:spcAft>
            </a:pPr>
            <a:endParaRPr lang="es-CL" b="1" dirty="0">
              <a:solidFill>
                <a:prstClr val="white"/>
              </a:solidFill>
              <a:latin typeface="Gill Sans MT"/>
              <a:ea typeface="MS PGothic"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 y="2027207"/>
            <a:ext cx="2554221" cy="255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67410" y="4564121"/>
            <a:ext cx="2554221" cy="1200329"/>
          </a:xfrm>
          <a:prstGeom prst="rect">
            <a:avLst/>
          </a:prstGeom>
        </p:spPr>
        <p:txBody>
          <a:bodyPr wrap="square">
            <a:spAutoFit/>
          </a:bodyPr>
          <a:lstStyle/>
          <a:p>
            <a:pPr algn="ctr" fontAlgn="base">
              <a:spcBef>
                <a:spcPct val="0"/>
              </a:spcBef>
              <a:spcAft>
                <a:spcPct val="0"/>
              </a:spcAft>
            </a:pPr>
            <a:r>
              <a:rPr lang="es-CL" b="1" dirty="0">
                <a:solidFill>
                  <a:prstClr val="white">
                    <a:lumMod val="50000"/>
                  </a:prstClr>
                </a:solidFill>
                <a:latin typeface="Gill Sans MT"/>
                <a:ea typeface="MS PGothic" pitchFamily="34" charset="-128"/>
              </a:rPr>
              <a:t>Consejo de Responsabilidad Social para el Desarrollo Sostenible</a:t>
            </a:r>
          </a:p>
        </p:txBody>
      </p:sp>
      <p:sp>
        <p:nvSpPr>
          <p:cNvPr id="10" name="9 Elipse"/>
          <p:cNvSpPr/>
          <p:nvPr/>
        </p:nvSpPr>
        <p:spPr>
          <a:xfrm>
            <a:off x="6516216" y="1809820"/>
            <a:ext cx="2448272" cy="2459046"/>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s-CL" dirty="0">
                <a:solidFill>
                  <a:prstClr val="white"/>
                </a:solidFill>
                <a:latin typeface="Gill Sans MT"/>
              </a:rPr>
              <a:t>Plan de acción: </a:t>
            </a:r>
            <a:r>
              <a:rPr lang="es-CL" dirty="0" smtClean="0">
                <a:solidFill>
                  <a:prstClr val="white"/>
                </a:solidFill>
                <a:latin typeface="Gill Sans MT"/>
              </a:rPr>
              <a:t>2015-2018</a:t>
            </a:r>
          </a:p>
          <a:p>
            <a:pPr algn="ctr" fontAlgn="base">
              <a:spcBef>
                <a:spcPct val="0"/>
              </a:spcBef>
              <a:spcAft>
                <a:spcPct val="0"/>
              </a:spcAft>
            </a:pPr>
            <a:r>
              <a:rPr lang="es-CL" dirty="0" smtClean="0">
                <a:solidFill>
                  <a:schemeClr val="bg1"/>
                </a:solidFill>
                <a:latin typeface="Gill Sans MT"/>
              </a:rPr>
              <a:t>17 </a:t>
            </a:r>
            <a:r>
              <a:rPr lang="es-CL" dirty="0" smtClean="0">
                <a:solidFill>
                  <a:prstClr val="white"/>
                </a:solidFill>
                <a:latin typeface="Gill Sans MT"/>
              </a:rPr>
              <a:t>medidas</a:t>
            </a:r>
            <a:endParaRPr lang="es-CL" dirty="0">
              <a:solidFill>
                <a:prstClr val="white"/>
              </a:solidFill>
              <a:latin typeface="Gill Sans MT"/>
            </a:endParaRPr>
          </a:p>
        </p:txBody>
      </p:sp>
      <p:sp>
        <p:nvSpPr>
          <p:cNvPr id="2" name="CuadroTexto 1"/>
          <p:cNvSpPr txBox="1"/>
          <p:nvPr/>
        </p:nvSpPr>
        <p:spPr>
          <a:xfrm>
            <a:off x="3237123" y="4581428"/>
            <a:ext cx="4910832" cy="1200329"/>
          </a:xfrm>
          <a:prstGeom prst="rect">
            <a:avLst/>
          </a:prstGeom>
          <a:noFill/>
        </p:spPr>
        <p:txBody>
          <a:bodyPr wrap="none" rtlCol="0">
            <a:spAutoFit/>
          </a:bodyPr>
          <a:lstStyle/>
          <a:p>
            <a:pPr marL="285750" indent="-285750">
              <a:buFont typeface="Arial" panose="020B0604020202020204" pitchFamily="34" charset="0"/>
              <a:buChar char="•"/>
            </a:pPr>
            <a:r>
              <a:rPr lang="es-CL" dirty="0" smtClean="0"/>
              <a:t>Mesa de Reportes y </a:t>
            </a:r>
            <a:r>
              <a:rPr lang="es-CL" dirty="0"/>
              <a:t>G</a:t>
            </a:r>
            <a:r>
              <a:rPr lang="es-CL" dirty="0" smtClean="0"/>
              <a:t>obiernos Corporativos (2)</a:t>
            </a:r>
          </a:p>
          <a:p>
            <a:pPr marL="285750" indent="-285750">
              <a:buFont typeface="Arial" panose="020B0604020202020204" pitchFamily="34" charset="0"/>
              <a:buChar char="•"/>
            </a:pPr>
            <a:r>
              <a:rPr lang="es-CL" dirty="0" smtClean="0"/>
              <a:t>Mesa Ambiental (5)</a:t>
            </a:r>
          </a:p>
          <a:p>
            <a:pPr marL="285750" indent="-285750">
              <a:buFont typeface="Arial" panose="020B0604020202020204" pitchFamily="34" charset="0"/>
              <a:buChar char="•"/>
            </a:pPr>
            <a:r>
              <a:rPr lang="es-CL" dirty="0" smtClean="0"/>
              <a:t>Mesa Social (3)</a:t>
            </a:r>
          </a:p>
          <a:p>
            <a:pPr marL="285750" indent="-285750">
              <a:buFont typeface="Arial" panose="020B0604020202020204" pitchFamily="34" charset="0"/>
              <a:buChar char="•"/>
            </a:pPr>
            <a:r>
              <a:rPr lang="es-CL" dirty="0" smtClean="0"/>
              <a:t>Mesa Económica (2)</a:t>
            </a:r>
            <a:endParaRPr lang="es-CL" dirty="0"/>
          </a:p>
        </p:txBody>
      </p:sp>
      <p:sp>
        <p:nvSpPr>
          <p:cNvPr id="11" name="Marcador de número de diapositiva 3"/>
          <p:cNvSpPr>
            <a:spLocks noGrp="1"/>
          </p:cNvSpPr>
          <p:nvPr>
            <p:ph type="sldNum" sz="quarter" idx="11"/>
          </p:nvPr>
        </p:nvSpPr>
        <p:spPr>
          <a:xfrm>
            <a:off x="6183313" y="6527800"/>
            <a:ext cx="2133600" cy="193675"/>
          </a:xfrm>
        </p:spPr>
        <p:txBody>
          <a:bodyPr/>
          <a:lstStyle/>
          <a:p>
            <a:r>
              <a:rPr lang="en-US" dirty="0" smtClean="0"/>
              <a:t>3</a:t>
            </a:r>
            <a:endParaRPr lang="en-US" dirty="0"/>
          </a:p>
        </p:txBody>
      </p:sp>
    </p:spTree>
    <p:extLst>
      <p:ext uri="{BB962C8B-B14F-4D97-AF65-F5344CB8AC3E}">
        <p14:creationId xmlns:p14="http://schemas.microsoft.com/office/powerpoint/2010/main" val="2635795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158742" y="179696"/>
            <a:ext cx="2158171" cy="914479"/>
          </a:xfrm>
          <a:prstGeom prst="rect">
            <a:avLst/>
          </a:prstGeom>
        </p:spPr>
      </p:pic>
      <p:sp>
        <p:nvSpPr>
          <p:cNvPr id="2" name="Título 1"/>
          <p:cNvSpPr>
            <a:spLocks noGrp="1"/>
          </p:cNvSpPr>
          <p:nvPr>
            <p:ph type="title"/>
          </p:nvPr>
        </p:nvSpPr>
        <p:spPr/>
        <p:txBody>
          <a:bodyPr/>
          <a:lstStyle/>
          <a:p>
            <a:r>
              <a:rPr lang="es-CL" dirty="0"/>
              <a:t>Plan de Acción 2015 – 2018</a:t>
            </a:r>
            <a:br>
              <a:rPr lang="es-CL" dirty="0"/>
            </a:br>
            <a:r>
              <a:rPr lang="es-CL" dirty="0"/>
              <a:t>Estado de Avance Global </a:t>
            </a:r>
            <a:br>
              <a:rPr lang="es-CL" dirty="0"/>
            </a:br>
            <a:endParaRPr lang="es-CL" dirty="0"/>
          </a:p>
        </p:txBody>
      </p:sp>
      <p:sp>
        <p:nvSpPr>
          <p:cNvPr id="4" name="Marcador de número de diapositiva 3"/>
          <p:cNvSpPr>
            <a:spLocks noGrp="1"/>
          </p:cNvSpPr>
          <p:nvPr>
            <p:ph type="sldNum" sz="quarter" idx="11"/>
          </p:nvPr>
        </p:nvSpPr>
        <p:spPr/>
        <p:txBody>
          <a:bodyPr/>
          <a:lstStyle/>
          <a:p>
            <a:fld id="{BDA9B3B7-B6F3-4B3B-80B5-3A161EDBBA7E}" type="slidenum">
              <a:rPr lang="en-US" smtClean="0"/>
              <a:pPr/>
              <a:t>30</a:t>
            </a:fld>
            <a:endParaRPr lang="en-US"/>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78842599"/>
              </p:ext>
            </p:extLst>
          </p:nvPr>
        </p:nvGraphicFramePr>
        <p:xfrm>
          <a:off x="152400" y="1477963"/>
          <a:ext cx="8177213"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4281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4C8F"/>
        </a:solidFill>
        <a:effectLst/>
      </p:bgPr>
    </p:bg>
    <p:spTree>
      <p:nvGrpSpPr>
        <p:cNvPr id="1" name=""/>
        <p:cNvGrpSpPr/>
        <p:nvPr/>
      </p:nvGrpSpPr>
      <p:grpSpPr>
        <a:xfrm>
          <a:off x="0" y="0"/>
          <a:ext cx="0" cy="0"/>
          <a:chOff x="0" y="0"/>
          <a:chExt cx="0" cy="0"/>
        </a:xfrm>
      </p:grpSpPr>
      <p:pic>
        <p:nvPicPr>
          <p:cNvPr id="645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3" y="0"/>
            <a:ext cx="19589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9" descr="Untitled-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021012"/>
            <a:ext cx="195897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885113" y="0"/>
            <a:ext cx="1258887" cy="6858000"/>
          </a:xfrm>
          <a:prstGeom prst="rect">
            <a:avLst/>
          </a:prstGeom>
          <a:solidFill>
            <a:srgbClr val="004C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endParaRPr>
          </a:p>
        </p:txBody>
      </p:sp>
      <p:sp>
        <p:nvSpPr>
          <p:cNvPr id="2" name="1 Rectángulo"/>
          <p:cNvSpPr/>
          <p:nvPr/>
        </p:nvSpPr>
        <p:spPr>
          <a:xfrm>
            <a:off x="1907704" y="2432903"/>
            <a:ext cx="8064896" cy="830997"/>
          </a:xfrm>
          <a:prstGeom prst="rect">
            <a:avLst/>
          </a:prstGeom>
        </p:spPr>
        <p:txBody>
          <a:bodyPr wrap="square">
            <a:spAutoFit/>
          </a:bodyPr>
          <a:lstStyle/>
          <a:p>
            <a:pPr algn="ctr" fontAlgn="base">
              <a:spcBef>
                <a:spcPct val="0"/>
              </a:spcBef>
              <a:spcAft>
                <a:spcPct val="0"/>
              </a:spcAft>
            </a:pPr>
            <a:r>
              <a:rPr lang="es-CL" sz="4800" dirty="0" smtClean="0">
                <a:solidFill>
                  <a:prstClr val="white"/>
                </a:solidFill>
                <a:ea typeface="MS PGothic" pitchFamily="34" charset="-128"/>
              </a:rPr>
              <a:t>Muchas gracias!</a:t>
            </a:r>
            <a:endParaRPr lang="es-CL" sz="4800" dirty="0">
              <a:solidFill>
                <a:prstClr val="white"/>
              </a:solidFill>
              <a:ea typeface="MS PGothic" pitchFamily="34" charset="-128"/>
            </a:endParaRPr>
          </a:p>
        </p:txBody>
      </p:sp>
    </p:spTree>
    <p:extLst>
      <p:ext uri="{BB962C8B-B14F-4D97-AF65-F5344CB8AC3E}">
        <p14:creationId xmlns:p14="http://schemas.microsoft.com/office/powerpoint/2010/main" val="3487472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L" sz="2000" dirty="0">
                <a:solidFill>
                  <a:prstClr val="white"/>
                </a:solidFill>
              </a:rPr>
              <a:t>Plan de Acción 2015 – 2018</a:t>
            </a:r>
          </a:p>
          <a:p>
            <a:pPr fontAlgn="base">
              <a:spcBef>
                <a:spcPct val="0"/>
              </a:spcBef>
              <a:spcAft>
                <a:spcPct val="0"/>
              </a:spcAft>
            </a:pPr>
            <a:r>
              <a:rPr lang="es-CL" sz="2000" dirty="0">
                <a:solidFill>
                  <a:prstClr val="white"/>
                </a:solidFill>
              </a:rPr>
              <a:t>Documento de Trabajo</a:t>
            </a:r>
          </a:p>
        </p:txBody>
      </p:sp>
      <p:sp>
        <p:nvSpPr>
          <p:cNvPr id="16" name="1 Título"/>
          <p:cNvSpPr txBox="1">
            <a:spLocks/>
          </p:cNvSpPr>
          <p:nvPr/>
        </p:nvSpPr>
        <p:spPr>
          <a:xfrm>
            <a:off x="406518" y="107639"/>
            <a:ext cx="5306627"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endParaRPr lang="es-CL" sz="2800" dirty="0">
              <a:solidFill>
                <a:prstClr val="black"/>
              </a:solidFill>
            </a:endParaRPr>
          </a:p>
        </p:txBody>
      </p:sp>
      <p:sp>
        <p:nvSpPr>
          <p:cNvPr id="5" name="4 CuadroTexto"/>
          <p:cNvSpPr txBox="1"/>
          <p:nvPr/>
        </p:nvSpPr>
        <p:spPr>
          <a:xfrm>
            <a:off x="2283257" y="2204864"/>
            <a:ext cx="4994572" cy="2000548"/>
          </a:xfrm>
          <a:prstGeom prst="rect">
            <a:avLst/>
          </a:prstGeom>
          <a:noFill/>
        </p:spPr>
        <p:txBody>
          <a:bodyPr wrap="none" rtlCol="0">
            <a:spAutoFit/>
          </a:bodyPr>
          <a:lstStyle/>
          <a:p>
            <a:pPr fontAlgn="base">
              <a:spcBef>
                <a:spcPct val="0"/>
              </a:spcBef>
              <a:spcAft>
                <a:spcPct val="0"/>
              </a:spcAft>
            </a:pPr>
            <a:r>
              <a:rPr lang="es-CL" sz="2800" b="1" dirty="0">
                <a:solidFill>
                  <a:prstClr val="black"/>
                </a:solidFill>
                <a:ea typeface="MS PGothic" pitchFamily="34" charset="-128"/>
              </a:rPr>
              <a:t>Plan de </a:t>
            </a:r>
            <a:r>
              <a:rPr lang="es-CL" sz="2800" b="1" dirty="0" smtClean="0">
                <a:solidFill>
                  <a:prstClr val="black"/>
                </a:solidFill>
                <a:ea typeface="MS PGothic" pitchFamily="34" charset="-128"/>
              </a:rPr>
              <a:t>acción identifica :</a:t>
            </a:r>
            <a:endParaRPr lang="es-CL" sz="2800" b="1" dirty="0">
              <a:solidFill>
                <a:prstClr val="black"/>
              </a:solidFill>
              <a:ea typeface="MS PGothic" pitchFamily="34" charset="-128"/>
            </a:endParaRPr>
          </a:p>
          <a:p>
            <a:pPr marL="285750" indent="-285750" fontAlgn="base">
              <a:spcBef>
                <a:spcPct val="0"/>
              </a:spcBef>
              <a:spcAft>
                <a:spcPct val="0"/>
              </a:spcAft>
              <a:buFontTx/>
              <a:buChar char="-"/>
            </a:pPr>
            <a:r>
              <a:rPr lang="es-CL" sz="2400" dirty="0">
                <a:solidFill>
                  <a:prstClr val="black"/>
                </a:solidFill>
                <a:ea typeface="MS PGothic" pitchFamily="34" charset="-128"/>
              </a:rPr>
              <a:t>3 brechas por superar</a:t>
            </a:r>
          </a:p>
          <a:p>
            <a:pPr marL="285750" indent="-285750" fontAlgn="base">
              <a:spcBef>
                <a:spcPct val="0"/>
              </a:spcBef>
              <a:spcAft>
                <a:spcPct val="0"/>
              </a:spcAft>
              <a:buFontTx/>
              <a:buChar char="-"/>
            </a:pPr>
            <a:r>
              <a:rPr lang="es-CL" sz="2400" dirty="0" smtClean="0">
                <a:ea typeface="MS PGothic" pitchFamily="34" charset="-128"/>
              </a:rPr>
              <a:t>17</a:t>
            </a:r>
            <a:r>
              <a:rPr lang="es-CL" sz="2400" dirty="0" smtClean="0">
                <a:solidFill>
                  <a:prstClr val="black"/>
                </a:solidFill>
                <a:ea typeface="MS PGothic" pitchFamily="34" charset="-128"/>
              </a:rPr>
              <a:t> medidas específicas </a:t>
            </a:r>
            <a:r>
              <a:rPr lang="es-CL" sz="2400" dirty="0">
                <a:solidFill>
                  <a:prstClr val="black"/>
                </a:solidFill>
                <a:ea typeface="MS PGothic" pitchFamily="34" charset="-128"/>
              </a:rPr>
              <a:t>para </a:t>
            </a:r>
            <a:r>
              <a:rPr lang="es-CL" sz="2400" dirty="0" smtClean="0">
                <a:solidFill>
                  <a:prstClr val="black"/>
                </a:solidFill>
                <a:ea typeface="MS PGothic" pitchFamily="34" charset="-128"/>
              </a:rPr>
              <a:t>lograrlo</a:t>
            </a:r>
          </a:p>
          <a:p>
            <a:pPr marL="285750" indent="-285750" fontAlgn="base">
              <a:spcBef>
                <a:spcPct val="0"/>
              </a:spcBef>
              <a:spcAft>
                <a:spcPct val="0"/>
              </a:spcAft>
              <a:buFontTx/>
              <a:buChar char="-"/>
            </a:pPr>
            <a:r>
              <a:rPr lang="es-CL" sz="2400" dirty="0" smtClean="0">
                <a:solidFill>
                  <a:prstClr val="black"/>
                </a:solidFill>
                <a:ea typeface="MS PGothic" pitchFamily="34" charset="-128"/>
              </a:rPr>
              <a:t>Responsables por medida</a:t>
            </a:r>
          </a:p>
          <a:p>
            <a:pPr marL="285750" indent="-285750" fontAlgn="base">
              <a:spcBef>
                <a:spcPct val="0"/>
              </a:spcBef>
              <a:spcAft>
                <a:spcPct val="0"/>
              </a:spcAft>
              <a:buFontTx/>
              <a:buChar char="-"/>
            </a:pPr>
            <a:r>
              <a:rPr lang="es-CL" sz="2400" dirty="0" smtClean="0">
                <a:solidFill>
                  <a:prstClr val="black"/>
                </a:solidFill>
                <a:ea typeface="MS PGothic" pitchFamily="34" charset="-128"/>
              </a:rPr>
              <a:t>Recursos estimados por medida</a:t>
            </a:r>
            <a:endParaRPr lang="es-CL" sz="2400" dirty="0">
              <a:solidFill>
                <a:prstClr val="black"/>
              </a:solidFill>
              <a:ea typeface="MS PGothic" pitchFamily="34" charset="-128"/>
            </a:endParaRPr>
          </a:p>
        </p:txBody>
      </p:sp>
      <p:sp>
        <p:nvSpPr>
          <p:cNvPr id="7" name="Marcador de número de diapositiva 3"/>
          <p:cNvSpPr>
            <a:spLocks noGrp="1"/>
          </p:cNvSpPr>
          <p:nvPr>
            <p:ph type="sldNum" sz="quarter" idx="11"/>
          </p:nvPr>
        </p:nvSpPr>
        <p:spPr>
          <a:xfrm>
            <a:off x="6183313" y="6527800"/>
            <a:ext cx="2133600" cy="193675"/>
          </a:xfrm>
        </p:spPr>
        <p:txBody>
          <a:bodyPr/>
          <a:lstStyle/>
          <a:p>
            <a:pPr algn="r"/>
            <a:r>
              <a:rPr lang="en-US" dirty="0" smtClean="0"/>
              <a:t>4</a:t>
            </a:r>
            <a:endParaRPr lang="en-US" dirty="0"/>
          </a:p>
        </p:txBody>
      </p:sp>
    </p:spTree>
    <p:extLst>
      <p:ext uri="{BB962C8B-B14F-4D97-AF65-F5344CB8AC3E}">
        <p14:creationId xmlns:p14="http://schemas.microsoft.com/office/powerpoint/2010/main" val="17335620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10"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sp>
        <p:nvSpPr>
          <p:cNvPr id="5" name="4 CuadroTexto"/>
          <p:cNvSpPr txBox="1"/>
          <p:nvPr/>
        </p:nvSpPr>
        <p:spPr>
          <a:xfrm>
            <a:off x="248609" y="3920003"/>
            <a:ext cx="1168077" cy="461665"/>
          </a:xfrm>
          <a:prstGeom prst="rect">
            <a:avLst/>
          </a:prstGeom>
          <a:noFill/>
        </p:spPr>
        <p:txBody>
          <a:bodyPr wrap="none" rtlCol="0">
            <a:spAutoFit/>
          </a:bodyPr>
          <a:lstStyle/>
          <a:p>
            <a:pPr fontAlgn="base">
              <a:spcBef>
                <a:spcPct val="0"/>
              </a:spcBef>
              <a:spcAft>
                <a:spcPct val="0"/>
              </a:spcAft>
            </a:pPr>
            <a:r>
              <a:rPr lang="es-CL" sz="2400" dirty="0" smtClean="0">
                <a:solidFill>
                  <a:prstClr val="black">
                    <a:lumMod val="65000"/>
                    <a:lumOff val="35000"/>
                  </a:prstClr>
                </a:solidFill>
                <a:ea typeface="MS PGothic" pitchFamily="34" charset="-128"/>
              </a:rPr>
              <a:t>Brechas</a:t>
            </a:r>
            <a:endParaRPr lang="es-CL" sz="2400" dirty="0">
              <a:solidFill>
                <a:prstClr val="black">
                  <a:lumMod val="65000"/>
                  <a:lumOff val="35000"/>
                </a:prstClr>
              </a:solidFill>
              <a:ea typeface="MS PGothic" pitchFamily="34" charset="-128"/>
            </a:endParaRPr>
          </a:p>
        </p:txBody>
      </p:sp>
      <p:cxnSp>
        <p:nvCxnSpPr>
          <p:cNvPr id="12" name="11 Conector recto de flecha"/>
          <p:cNvCxnSpPr>
            <a:stCxn id="5" idx="3"/>
          </p:cNvCxnSpPr>
          <p:nvPr/>
        </p:nvCxnSpPr>
        <p:spPr>
          <a:xfrm flipV="1">
            <a:off x="1416686" y="2896076"/>
            <a:ext cx="1959713" cy="12547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12 Rectángulo"/>
          <p:cNvSpPr/>
          <p:nvPr/>
        </p:nvSpPr>
        <p:spPr>
          <a:xfrm>
            <a:off x="3646431" y="1541442"/>
            <a:ext cx="5073484" cy="2369880"/>
          </a:xfrm>
          <a:prstGeom prst="rect">
            <a:avLst/>
          </a:prstGeom>
        </p:spPr>
        <p:txBody>
          <a:bodyPr wrap="square">
            <a:spAutoFit/>
          </a:bodyPr>
          <a:lstStyle/>
          <a:p>
            <a:pPr fontAlgn="base">
              <a:spcBef>
                <a:spcPct val="0"/>
              </a:spcBef>
              <a:spcAft>
                <a:spcPct val="0"/>
              </a:spcAft>
            </a:pPr>
            <a:r>
              <a:rPr lang="es-CL" sz="2400" b="1" dirty="0" smtClean="0">
                <a:solidFill>
                  <a:prstClr val="black">
                    <a:lumMod val="65000"/>
                    <a:lumOff val="35000"/>
                  </a:prstClr>
                </a:solidFill>
                <a:ea typeface="MS PGothic" pitchFamily="34" charset="-128"/>
              </a:rPr>
              <a:t>I. Falta </a:t>
            </a:r>
            <a:r>
              <a:rPr lang="es-CL" sz="2400" b="1" dirty="0">
                <a:solidFill>
                  <a:prstClr val="black">
                    <a:lumMod val="65000"/>
                    <a:lumOff val="35000"/>
                  </a:prstClr>
                </a:solidFill>
                <a:ea typeface="MS PGothic" pitchFamily="34" charset="-128"/>
              </a:rPr>
              <a:t>de estrategia de fomento de </a:t>
            </a:r>
            <a:r>
              <a:rPr lang="es-CL" sz="2400" b="1" dirty="0" smtClean="0">
                <a:solidFill>
                  <a:prstClr val="black">
                    <a:lumMod val="65000"/>
                    <a:lumOff val="35000"/>
                  </a:prstClr>
                </a:solidFill>
                <a:ea typeface="MS PGothic" pitchFamily="34" charset="-128"/>
              </a:rPr>
              <a:t>RS:</a:t>
            </a:r>
          </a:p>
          <a:p>
            <a:pPr fontAlgn="base">
              <a:spcBef>
                <a:spcPct val="0"/>
              </a:spcBef>
              <a:spcAft>
                <a:spcPct val="0"/>
              </a:spcAft>
            </a:pPr>
            <a:r>
              <a:rPr lang="es-CL" sz="2000" dirty="0" smtClean="0">
                <a:solidFill>
                  <a:prstClr val="black">
                    <a:lumMod val="65000"/>
                    <a:lumOff val="35000"/>
                  </a:prstClr>
                </a:solidFill>
                <a:ea typeface="MS PGothic" pitchFamily="34" charset="-128"/>
              </a:rPr>
              <a:t>A) Fortalecimiento </a:t>
            </a:r>
            <a:r>
              <a:rPr lang="es-CL" sz="2000" dirty="0">
                <a:solidFill>
                  <a:prstClr val="black">
                    <a:lumMod val="65000"/>
                    <a:lumOff val="35000"/>
                  </a:prstClr>
                </a:solidFill>
                <a:ea typeface="MS PGothic" pitchFamily="34" charset="-128"/>
              </a:rPr>
              <a:t>de prácticas  </a:t>
            </a:r>
            <a:r>
              <a:rPr lang="es-CL" sz="2000" dirty="0" smtClean="0">
                <a:solidFill>
                  <a:prstClr val="black">
                    <a:lumMod val="65000"/>
                    <a:lumOff val="35000"/>
                  </a:prstClr>
                </a:solidFill>
                <a:ea typeface="MS PGothic" pitchFamily="34" charset="-128"/>
              </a:rPr>
              <a:t>   empresariales </a:t>
            </a:r>
            <a:r>
              <a:rPr lang="es-CL" sz="2000" dirty="0">
                <a:solidFill>
                  <a:prstClr val="black">
                    <a:lumMod val="65000"/>
                    <a:lumOff val="35000"/>
                  </a:prstClr>
                </a:solidFill>
                <a:ea typeface="MS PGothic" pitchFamily="34" charset="-128"/>
              </a:rPr>
              <a:t>responsables </a:t>
            </a:r>
            <a:r>
              <a:rPr lang="es-CL" sz="2000" dirty="0" smtClean="0">
                <a:solidFill>
                  <a:prstClr val="black">
                    <a:lumMod val="65000"/>
                    <a:lumOff val="35000"/>
                  </a:prstClr>
                </a:solidFill>
                <a:ea typeface="MS PGothic" pitchFamily="34" charset="-128"/>
              </a:rPr>
              <a:t>existentes</a:t>
            </a:r>
            <a:endParaRPr lang="es-CL" sz="2000" dirty="0">
              <a:solidFill>
                <a:prstClr val="black">
                  <a:lumMod val="65000"/>
                  <a:lumOff val="35000"/>
                </a:prstClr>
              </a:solidFill>
              <a:ea typeface="MS PGothic" pitchFamily="34" charset="-128"/>
            </a:endParaRPr>
          </a:p>
          <a:p>
            <a:pPr fontAlgn="base">
              <a:spcBef>
                <a:spcPct val="0"/>
              </a:spcBef>
              <a:spcAft>
                <a:spcPct val="0"/>
              </a:spcAft>
            </a:pPr>
            <a:r>
              <a:rPr lang="es-CL" sz="2000" dirty="0" smtClean="0">
                <a:solidFill>
                  <a:prstClr val="black">
                    <a:lumMod val="65000"/>
                    <a:lumOff val="35000"/>
                  </a:prstClr>
                </a:solidFill>
                <a:ea typeface="MS PGothic" pitchFamily="34" charset="-128"/>
              </a:rPr>
              <a:t>B) Desarrollo </a:t>
            </a:r>
            <a:r>
              <a:rPr lang="es-CL" sz="2000" dirty="0">
                <a:solidFill>
                  <a:prstClr val="black">
                    <a:lumMod val="65000"/>
                    <a:lumOff val="35000"/>
                  </a:prstClr>
                </a:solidFill>
                <a:ea typeface="MS PGothic" pitchFamily="34" charset="-128"/>
              </a:rPr>
              <a:t>de nuevas </a:t>
            </a:r>
            <a:r>
              <a:rPr lang="es-CL" sz="2000" dirty="0" smtClean="0">
                <a:solidFill>
                  <a:prstClr val="black">
                    <a:lumMod val="65000"/>
                    <a:lumOff val="35000"/>
                  </a:prstClr>
                </a:solidFill>
                <a:ea typeface="MS PGothic" pitchFamily="34" charset="-128"/>
              </a:rPr>
              <a:t>prácticas </a:t>
            </a:r>
            <a:r>
              <a:rPr lang="es-CL" sz="2000" dirty="0">
                <a:solidFill>
                  <a:prstClr val="black">
                    <a:lumMod val="65000"/>
                    <a:lumOff val="35000"/>
                  </a:prstClr>
                </a:solidFill>
                <a:ea typeface="MS PGothic" pitchFamily="34" charset="-128"/>
              </a:rPr>
              <a:t>empresariales responsables</a:t>
            </a:r>
          </a:p>
          <a:p>
            <a:pPr fontAlgn="base">
              <a:spcBef>
                <a:spcPct val="0"/>
              </a:spcBef>
              <a:spcAft>
                <a:spcPct val="0"/>
              </a:spcAft>
            </a:pPr>
            <a:r>
              <a:rPr lang="es-CL" sz="2000" dirty="0" smtClean="0">
                <a:solidFill>
                  <a:prstClr val="black">
                    <a:lumMod val="65000"/>
                    <a:lumOff val="35000"/>
                  </a:prstClr>
                </a:solidFill>
                <a:ea typeface="MS PGothic" pitchFamily="34" charset="-128"/>
              </a:rPr>
              <a:t>C) Monitoreo y evaluación del plan de trabajo</a:t>
            </a:r>
          </a:p>
        </p:txBody>
      </p:sp>
      <p:cxnSp>
        <p:nvCxnSpPr>
          <p:cNvPr id="14" name="13 Conector recto de flecha"/>
          <p:cNvCxnSpPr/>
          <p:nvPr/>
        </p:nvCxnSpPr>
        <p:spPr>
          <a:xfrm>
            <a:off x="1429757" y="4150835"/>
            <a:ext cx="1946642"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17 Rectángulo"/>
          <p:cNvSpPr/>
          <p:nvPr/>
        </p:nvSpPr>
        <p:spPr>
          <a:xfrm>
            <a:off x="3646431" y="3966169"/>
            <a:ext cx="5112584" cy="830997"/>
          </a:xfrm>
          <a:prstGeom prst="rect">
            <a:avLst/>
          </a:prstGeom>
        </p:spPr>
        <p:txBody>
          <a:bodyPr wrap="square">
            <a:spAutoFit/>
          </a:bodyPr>
          <a:lstStyle/>
          <a:p>
            <a:pPr fontAlgn="base">
              <a:spcBef>
                <a:spcPct val="0"/>
              </a:spcBef>
              <a:spcAft>
                <a:spcPct val="0"/>
              </a:spcAft>
            </a:pPr>
            <a:r>
              <a:rPr lang="es-CL" sz="2400" b="1" dirty="0" smtClean="0">
                <a:solidFill>
                  <a:prstClr val="black">
                    <a:lumMod val="65000"/>
                    <a:lumOff val="35000"/>
                  </a:prstClr>
                </a:solidFill>
                <a:ea typeface="MS PGothic" pitchFamily="34" charset="-128"/>
              </a:rPr>
              <a:t>II. Necesidad </a:t>
            </a:r>
            <a:r>
              <a:rPr lang="es-CL" sz="2400" b="1" dirty="0">
                <a:solidFill>
                  <a:prstClr val="black">
                    <a:lumMod val="65000"/>
                    <a:lumOff val="35000"/>
                  </a:prstClr>
                </a:solidFill>
                <a:ea typeface="MS PGothic" pitchFamily="34" charset="-128"/>
              </a:rPr>
              <a:t>de Fortalecimiento de capacidades en RS</a:t>
            </a:r>
          </a:p>
        </p:txBody>
      </p:sp>
      <p:cxnSp>
        <p:nvCxnSpPr>
          <p:cNvPr id="19" name="18 Conector recto de flecha"/>
          <p:cNvCxnSpPr>
            <a:stCxn id="5" idx="3"/>
          </p:cNvCxnSpPr>
          <p:nvPr/>
        </p:nvCxnSpPr>
        <p:spPr>
          <a:xfrm>
            <a:off x="1416686" y="4150836"/>
            <a:ext cx="1959713" cy="154870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22 Rectángulo"/>
          <p:cNvSpPr/>
          <p:nvPr/>
        </p:nvSpPr>
        <p:spPr>
          <a:xfrm>
            <a:off x="3646431" y="5258858"/>
            <a:ext cx="4248472" cy="830997"/>
          </a:xfrm>
          <a:prstGeom prst="rect">
            <a:avLst/>
          </a:prstGeom>
        </p:spPr>
        <p:txBody>
          <a:bodyPr wrap="square">
            <a:spAutoFit/>
          </a:bodyPr>
          <a:lstStyle/>
          <a:p>
            <a:pPr fontAlgn="base">
              <a:spcBef>
                <a:spcPct val="0"/>
              </a:spcBef>
              <a:spcAft>
                <a:spcPct val="0"/>
              </a:spcAft>
            </a:pPr>
            <a:r>
              <a:rPr lang="es-CL" sz="2400" b="1" dirty="0" smtClean="0">
                <a:solidFill>
                  <a:prstClr val="black">
                    <a:lumMod val="65000"/>
                    <a:lumOff val="35000"/>
                  </a:prstClr>
                </a:solidFill>
                <a:ea typeface="MS PGothic" pitchFamily="34" charset="-128"/>
              </a:rPr>
              <a:t>III. Incorporación </a:t>
            </a:r>
            <a:r>
              <a:rPr lang="es-CL" sz="2400" b="1" dirty="0">
                <a:solidFill>
                  <a:prstClr val="black">
                    <a:lumMod val="65000"/>
                    <a:lumOff val="35000"/>
                  </a:prstClr>
                </a:solidFill>
                <a:ea typeface="MS PGothic" pitchFamily="34" charset="-128"/>
              </a:rPr>
              <a:t>RS en Temas Internacionales</a:t>
            </a:r>
          </a:p>
        </p:txBody>
      </p:sp>
      <p:sp>
        <p:nvSpPr>
          <p:cNvPr id="15" name="Marcador de número de diapositiva 3"/>
          <p:cNvSpPr>
            <a:spLocks noGrp="1"/>
          </p:cNvSpPr>
          <p:nvPr>
            <p:ph type="sldNum" sz="quarter" idx="11"/>
          </p:nvPr>
        </p:nvSpPr>
        <p:spPr>
          <a:xfrm>
            <a:off x="6183313" y="6527800"/>
            <a:ext cx="2133600" cy="193675"/>
          </a:xfrm>
        </p:spPr>
        <p:txBody>
          <a:bodyPr/>
          <a:lstStyle/>
          <a:p>
            <a:r>
              <a:rPr lang="en-US" dirty="0"/>
              <a:t>5</a:t>
            </a:r>
          </a:p>
        </p:txBody>
      </p:sp>
    </p:spTree>
    <p:extLst>
      <p:ext uri="{BB962C8B-B14F-4D97-AF65-F5344CB8AC3E}">
        <p14:creationId xmlns:p14="http://schemas.microsoft.com/office/powerpoint/2010/main" val="37163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a:spLocks noGrp="1"/>
          </p:cNvSpPr>
          <p:nvPr>
            <p:ph idx="1"/>
          </p:nvPr>
        </p:nvSpPr>
        <p:spPr>
          <a:xfrm>
            <a:off x="830018" y="2564904"/>
            <a:ext cx="7486398" cy="3332261"/>
          </a:xfrm>
        </p:spPr>
        <p:txBody>
          <a:bodyPr/>
          <a:lstStyle/>
          <a:p>
            <a:pPr marL="0" indent="0" algn="ctr">
              <a:buNone/>
            </a:pPr>
            <a:endParaRPr lang="es-CL" sz="2400" dirty="0" smtClean="0"/>
          </a:p>
          <a:p>
            <a:pPr marL="0" indent="0" algn="ctr">
              <a:buNone/>
            </a:pPr>
            <a:r>
              <a:rPr lang="es-CL" sz="2800" dirty="0" smtClean="0"/>
              <a:t>Fichas de iniciativas por brecha</a:t>
            </a:r>
            <a:endParaRPr lang="es-CL" sz="2800" dirty="0"/>
          </a:p>
        </p:txBody>
      </p:sp>
      <p:sp>
        <p:nvSpPr>
          <p:cNvPr id="4" name="Marcador de número de diapositiva 3"/>
          <p:cNvSpPr>
            <a:spLocks noGrp="1"/>
          </p:cNvSpPr>
          <p:nvPr>
            <p:ph type="sldNum" sz="quarter" idx="11"/>
          </p:nvPr>
        </p:nvSpPr>
        <p:spPr>
          <a:xfrm>
            <a:off x="6183313" y="6527800"/>
            <a:ext cx="2133600" cy="193675"/>
          </a:xfrm>
        </p:spPr>
        <p:txBody>
          <a:bodyPr/>
          <a:lstStyle/>
          <a:p>
            <a:r>
              <a:rPr lang="en-US" dirty="0"/>
              <a:t>6</a:t>
            </a:r>
          </a:p>
        </p:txBody>
      </p:sp>
    </p:spTree>
    <p:extLst>
      <p:ext uri="{BB962C8B-B14F-4D97-AF65-F5344CB8AC3E}">
        <p14:creationId xmlns:p14="http://schemas.microsoft.com/office/powerpoint/2010/main" val="3620462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0"/>
          <p:cNvSpPr txBox="1">
            <a:spLocks noChangeArrowheads="1"/>
          </p:cNvSpPr>
          <p:nvPr/>
        </p:nvSpPr>
        <p:spPr bwMode="auto">
          <a:xfrm>
            <a:off x="107504" y="1019572"/>
            <a:ext cx="32079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49263" eaLnBrk="0" fontAlgn="base" hangingPunct="0">
              <a:spcBef>
                <a:spcPct val="0"/>
              </a:spcBef>
              <a:spcAft>
                <a:spcPct val="0"/>
              </a:spcAft>
            </a:pPr>
            <a:r>
              <a:rPr lang="es-ES_tradnl" altLang="es-CO" sz="1600" b="1" dirty="0" smtClean="0">
                <a:solidFill>
                  <a:srgbClr val="000066"/>
                </a:solidFill>
                <a:latin typeface="Arial" panose="020B0604020202020204" pitchFamily="34" charset="0"/>
                <a:ea typeface="ＭＳ Ｐゴシック" panose="020B0600070205080204" pitchFamily="34" charset="-128"/>
              </a:rPr>
              <a:t>I. </a:t>
            </a:r>
            <a:r>
              <a:rPr lang="es-ES_tradnl" altLang="es-CO" sz="1600" b="1" dirty="0">
                <a:solidFill>
                  <a:srgbClr val="000066"/>
                </a:solidFill>
                <a:latin typeface="Arial" panose="020B0604020202020204" pitchFamily="34" charset="0"/>
                <a:ea typeface="ＭＳ Ｐゴシック" panose="020B0600070205080204" pitchFamily="34" charset="-128"/>
              </a:rPr>
              <a:t>Estrategia de Fomento de RS</a:t>
            </a:r>
          </a:p>
        </p:txBody>
      </p:sp>
      <p:pic>
        <p:nvPicPr>
          <p:cNvPr id="32"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2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dirty="0">
              <a:solidFill>
                <a:prstClr val="white"/>
              </a:solidFill>
            </a:endParaRPr>
          </a:p>
        </p:txBody>
      </p:sp>
      <p:sp>
        <p:nvSpPr>
          <p:cNvPr id="34"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Resumen - 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592122950"/>
              </p:ext>
            </p:extLst>
          </p:nvPr>
        </p:nvGraphicFramePr>
        <p:xfrm>
          <a:off x="171264" y="1358126"/>
          <a:ext cx="8640960" cy="5304754"/>
        </p:xfrm>
        <a:graphic>
          <a:graphicData uri="http://schemas.openxmlformats.org/drawingml/2006/table">
            <a:tbl>
              <a:tblPr/>
              <a:tblGrid>
                <a:gridCol w="1127691"/>
                <a:gridCol w="3888432"/>
                <a:gridCol w="1944216"/>
                <a:gridCol w="752765"/>
                <a:gridCol w="927856"/>
              </a:tblGrid>
              <a:tr h="184509">
                <a:tc>
                  <a:txBody>
                    <a:bodyPr/>
                    <a:lstStyle/>
                    <a:p>
                      <a:pPr algn="l" fontAlgn="b"/>
                      <a:r>
                        <a:rPr lang="es-CL" sz="1400" b="1" i="0" u="none" strike="noStrike" dirty="0">
                          <a:solidFill>
                            <a:srgbClr val="000000"/>
                          </a:solidFill>
                          <a:effectLst/>
                          <a:latin typeface="Calibri"/>
                        </a:rPr>
                        <a:t>Objetivo</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dirty="0">
                          <a:solidFill>
                            <a:srgbClr val="000000"/>
                          </a:solidFill>
                          <a:effectLst/>
                          <a:latin typeface="Calibri"/>
                        </a:rPr>
                        <a:t>Acciones</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400" b="1" i="0" u="none" strike="noStrike" dirty="0">
                          <a:solidFill>
                            <a:srgbClr val="000000"/>
                          </a:solidFill>
                          <a:effectLst/>
                          <a:latin typeface="Calibri"/>
                        </a:rPr>
                        <a:t>Responsable</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050" b="1" i="0" u="none" strike="noStrike" dirty="0">
                          <a:solidFill>
                            <a:srgbClr val="000000"/>
                          </a:solidFill>
                          <a:effectLst/>
                          <a:latin typeface="Calibri"/>
                        </a:rPr>
                        <a:t>Corto Plazo</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050" b="1" i="0" u="none" strike="noStrike" dirty="0">
                          <a:solidFill>
                            <a:srgbClr val="000000"/>
                          </a:solidFill>
                          <a:effectLst/>
                          <a:latin typeface="Calibri"/>
                        </a:rPr>
                        <a:t>Mediano Plazo</a:t>
                      </a: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30777">
                <a:tc rowSpan="10">
                  <a:txBody>
                    <a:bodyPr/>
                    <a:lstStyle/>
                    <a:p>
                      <a:pPr algn="ctr" fontAlgn="ctr"/>
                      <a:r>
                        <a:rPr lang="es-CL" sz="1200" b="1" i="0" u="none" strike="noStrike" dirty="0" smtClean="0">
                          <a:solidFill>
                            <a:srgbClr val="000000"/>
                          </a:solidFill>
                          <a:effectLst/>
                          <a:latin typeface="Calibri"/>
                        </a:rPr>
                        <a:t>A) Fortalecimiento de prácticas empresariales responsables existentes</a:t>
                      </a: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algn="l" fontAlgn="ctr"/>
                      <a:r>
                        <a:rPr lang="es-CL" sz="1200" b="0" i="0" u="none" strike="noStrike" dirty="0">
                          <a:solidFill>
                            <a:schemeClr val="tx1"/>
                          </a:solidFill>
                          <a:effectLst/>
                          <a:latin typeface="Calibri"/>
                        </a:rPr>
                        <a:t>1. </a:t>
                      </a:r>
                      <a:r>
                        <a:rPr lang="es-CL" sz="1200" b="0" i="0" u="none" strike="noStrike" dirty="0" smtClean="0">
                          <a:solidFill>
                            <a:schemeClr val="tx1"/>
                          </a:solidFill>
                          <a:effectLst/>
                          <a:latin typeface="Calibri"/>
                        </a:rPr>
                        <a:t>Incorporación</a:t>
                      </a:r>
                      <a:r>
                        <a:rPr lang="es-CL" sz="1200" b="0" i="0" u="none" strike="noStrike" baseline="0" dirty="0" smtClean="0">
                          <a:solidFill>
                            <a:schemeClr val="tx1"/>
                          </a:solidFill>
                          <a:effectLst/>
                          <a:latin typeface="Calibri"/>
                        </a:rPr>
                        <a:t> de </a:t>
                      </a:r>
                      <a:r>
                        <a:rPr lang="es-CL" sz="1200" b="0" i="0" u="none" strike="noStrike" dirty="0" smtClean="0">
                          <a:solidFill>
                            <a:schemeClr val="tx1"/>
                          </a:solidFill>
                          <a:effectLst/>
                          <a:latin typeface="Calibri"/>
                        </a:rPr>
                        <a:t> </a:t>
                      </a:r>
                      <a:r>
                        <a:rPr lang="es-CL" sz="1200" b="0" i="0" u="none" strike="noStrike" dirty="0">
                          <a:solidFill>
                            <a:schemeClr val="tx1"/>
                          </a:solidFill>
                          <a:effectLst/>
                          <a:latin typeface="Calibri"/>
                        </a:rPr>
                        <a:t>Prácticas Empresariales Responsables </a:t>
                      </a:r>
                      <a:r>
                        <a:rPr lang="es-CL" sz="1200" b="0" i="0" u="none" strike="noStrike" dirty="0" smtClean="0">
                          <a:solidFill>
                            <a:schemeClr val="tx1"/>
                          </a:solidFill>
                          <a:effectLst/>
                          <a:latin typeface="Calibri"/>
                        </a:rPr>
                        <a:t> en gestión empresarial en </a:t>
                      </a:r>
                      <a:r>
                        <a:rPr lang="es-CL" sz="1200" b="0" i="0" u="none" strike="noStrike" dirty="0">
                          <a:solidFill>
                            <a:schemeClr val="tx1"/>
                          </a:solidFill>
                          <a:effectLst/>
                          <a:latin typeface="Calibri"/>
                        </a:rPr>
                        <a:t>empresas </a:t>
                      </a:r>
                      <a:r>
                        <a:rPr lang="es-CL" sz="1200" b="0" i="0" u="none" strike="noStrike" dirty="0" smtClean="0">
                          <a:solidFill>
                            <a:schemeClr val="tx1"/>
                          </a:solidFill>
                          <a:effectLst/>
                          <a:latin typeface="Calibri"/>
                        </a:rPr>
                        <a:t>públicas SEP y</a:t>
                      </a:r>
                      <a:r>
                        <a:rPr lang="es-CL" sz="1200" b="0" i="0" u="none" strike="noStrike" baseline="0" dirty="0" smtClean="0">
                          <a:solidFill>
                            <a:schemeClr val="tx1"/>
                          </a:solidFill>
                          <a:effectLst/>
                          <a:latin typeface="Calibri"/>
                        </a:rPr>
                        <a:t> privadas.</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smtClean="0">
                          <a:solidFill>
                            <a:schemeClr val="tx1"/>
                          </a:solidFill>
                          <a:effectLst/>
                          <a:latin typeface="Calibri"/>
                        </a:rPr>
                        <a:t>SEP </a:t>
                      </a:r>
                      <a:endParaRPr lang="es-CL" sz="1200" b="0" i="0" u="none" strike="noStrike" dirty="0">
                        <a:solidFill>
                          <a:schemeClr val="tx1"/>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900" b="1"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900" b="1"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64249">
                <a:tc vMerge="1">
                  <a:txBody>
                    <a:bodyPr/>
                    <a:lstStyle/>
                    <a:p>
                      <a:endParaRPr lang="es-CL"/>
                    </a:p>
                  </a:txBody>
                  <a:tcPr/>
                </a:tc>
                <a:tc vMerge="1">
                  <a:txBody>
                    <a:bodyPr/>
                    <a:lstStyle/>
                    <a:p>
                      <a:endParaRPr lang="es-CL"/>
                    </a:p>
                  </a:txBody>
                  <a:tcPr/>
                </a:tc>
                <a:tc rowSpan="2">
                  <a:txBody>
                    <a:bodyPr/>
                    <a:lstStyle/>
                    <a:p>
                      <a:pPr algn="l" fontAlgn="b"/>
                      <a:r>
                        <a:rPr lang="es-CL" sz="1200" b="0" i="0" u="none" strike="noStrike" dirty="0" err="1" smtClean="0">
                          <a:solidFill>
                            <a:schemeClr val="tx1"/>
                          </a:solidFill>
                          <a:effectLst/>
                          <a:latin typeface="Calibri"/>
                        </a:rPr>
                        <a:t>Sofofa</a:t>
                      </a:r>
                      <a:r>
                        <a:rPr lang="es-CL" sz="1200" b="0" i="0" u="none" strike="noStrike" dirty="0" smtClean="0">
                          <a:solidFill>
                            <a:schemeClr val="tx1"/>
                          </a:solidFill>
                          <a:effectLst/>
                          <a:latin typeface="Calibri"/>
                        </a:rPr>
                        <a:t>,</a:t>
                      </a:r>
                      <a:r>
                        <a:rPr lang="es-CL" sz="1200" b="0" i="0" u="none" strike="noStrike" baseline="0" dirty="0" smtClean="0">
                          <a:solidFill>
                            <a:schemeClr val="tx1"/>
                          </a:solidFill>
                          <a:effectLst/>
                          <a:latin typeface="Calibri"/>
                        </a:rPr>
                        <a:t> CPC, Acción RSE</a:t>
                      </a:r>
                      <a:endParaRPr lang="es-CL" sz="1200" b="0" i="0" u="none" strike="noStrike" dirty="0">
                        <a:solidFill>
                          <a:schemeClr val="tx1"/>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b"/>
                      <a:r>
                        <a:rPr lang="es-CL" sz="900" b="1"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rowSpan="2">
                  <a:txBody>
                    <a:bodyPr/>
                    <a:lstStyle/>
                    <a:p>
                      <a:pPr algn="l" fontAlgn="b"/>
                      <a:r>
                        <a:rPr lang="es-CL" sz="900" b="1" i="0" u="none" strike="noStrike">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s-CL"/>
                    </a:p>
                  </a:txBody>
                  <a:tcPr/>
                </a:tc>
                <a:tc rowSpan="3">
                  <a:txBody>
                    <a:bodyPr/>
                    <a:lstStyle/>
                    <a:p>
                      <a:pPr algn="l" fontAlgn="ctr"/>
                      <a:r>
                        <a:rPr lang="es-CL" sz="1200" b="0" i="0" u="none" strike="noStrike" dirty="0" smtClean="0">
                          <a:solidFill>
                            <a:schemeClr val="tx1"/>
                          </a:solidFill>
                          <a:effectLst/>
                          <a:latin typeface="+mn-lt"/>
                        </a:rPr>
                        <a:t>2.Transparencia en gestión empresarial de manera sistemática en empresas públicas y privadas</a:t>
                      </a:r>
                    </a:p>
                    <a:p>
                      <a:pPr algn="l" fontAlgn="ct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L"/>
                    </a:p>
                  </a:txBody>
                  <a:tcPr/>
                </a:tc>
                <a:tc vMerge="1">
                  <a:txBody>
                    <a:bodyPr/>
                    <a:lstStyle/>
                    <a:p>
                      <a:endParaRPr lang="es-CL"/>
                    </a:p>
                  </a:txBody>
                  <a:tcPr/>
                </a:tc>
                <a:tc vMerge="1">
                  <a:txBody>
                    <a:bodyPr/>
                    <a:lstStyle/>
                    <a:p>
                      <a:endParaRPr lang="es-CL"/>
                    </a:p>
                  </a:txBody>
                  <a:tcPr/>
                </a:tc>
              </a:tr>
              <a:tr h="362803">
                <a:tc vMerge="1">
                  <a:txBody>
                    <a:bodyPr/>
                    <a:lstStyle/>
                    <a:p>
                      <a:endParaRPr lang="es-CL"/>
                    </a:p>
                  </a:txBody>
                  <a:tcPr/>
                </a:tc>
                <a:tc vMerge="1">
                  <a:txBody>
                    <a:bodyPr/>
                    <a:lstStyle/>
                    <a:p>
                      <a:endParaRPr lang="es-CL"/>
                    </a:p>
                  </a:txBody>
                  <a:tcPr/>
                </a:tc>
                <a:tc>
                  <a:txBody>
                    <a:bodyPr/>
                    <a:lstStyle/>
                    <a:p>
                      <a:pPr algn="l" fontAlgn="b"/>
                      <a:r>
                        <a:rPr lang="es-CL" sz="1200" b="0" i="0" u="none" strike="noStrike" dirty="0" smtClean="0">
                          <a:solidFill>
                            <a:schemeClr val="tx1"/>
                          </a:solidFill>
                          <a:effectLst/>
                          <a:latin typeface="Calibri"/>
                        </a:rPr>
                        <a:t>Presidente</a:t>
                      </a:r>
                      <a:r>
                        <a:rPr lang="es-CL" sz="1200" b="0" i="0" u="none" strike="noStrike" baseline="0" dirty="0" smtClean="0">
                          <a:solidFill>
                            <a:schemeClr val="tx1"/>
                          </a:solidFill>
                          <a:effectLst/>
                          <a:latin typeface="Calibri"/>
                        </a:rPr>
                        <a:t> SEP – Ministerio Economía</a:t>
                      </a:r>
                      <a:endParaRPr lang="es-CL" sz="1200" b="0" i="0" u="none" strike="noStrike" dirty="0">
                        <a:solidFill>
                          <a:schemeClr val="tx1"/>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L" sz="900" b="1"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L" sz="900" b="1" i="0" u="none" strike="noStrike">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541098">
                <a:tc vMerge="1">
                  <a:txBody>
                    <a:bodyPr/>
                    <a:lstStyle/>
                    <a:p>
                      <a:endParaRPr lang="es-CL"/>
                    </a:p>
                  </a:txBody>
                  <a:tcPr/>
                </a:tc>
                <a:tc vMerge="1">
                  <a:txBody>
                    <a:bodyPr/>
                    <a:lstStyle/>
                    <a:p>
                      <a:endParaRPr lang="es-CL"/>
                    </a:p>
                  </a:txBody>
                  <a:tcPr/>
                </a:tc>
                <a:tc>
                  <a:txBody>
                    <a:bodyPr/>
                    <a:lstStyle/>
                    <a:p>
                      <a:pPr algn="l" rtl="0" fontAlgn="ctr"/>
                      <a:r>
                        <a:rPr lang="es-CL" sz="1200" b="0" i="0" u="none" strike="noStrike" dirty="0" smtClean="0">
                          <a:solidFill>
                            <a:schemeClr val="tx1"/>
                          </a:solidFill>
                          <a:effectLst/>
                          <a:latin typeface="Calibri"/>
                        </a:rPr>
                        <a:t>Superintendencia</a:t>
                      </a:r>
                      <a:r>
                        <a:rPr lang="es-CL" sz="1200" b="0" i="0" u="none" strike="noStrike" baseline="0" dirty="0" smtClean="0">
                          <a:solidFill>
                            <a:schemeClr val="tx1"/>
                          </a:solidFill>
                          <a:effectLst/>
                          <a:latin typeface="Calibri"/>
                        </a:rPr>
                        <a:t> de Valores y Seguros – </a:t>
                      </a:r>
                      <a:r>
                        <a:rPr lang="es-CL" sz="1200" b="0" i="0" u="none" strike="noStrike" baseline="0" dirty="0" err="1" smtClean="0">
                          <a:solidFill>
                            <a:schemeClr val="tx1"/>
                          </a:solidFill>
                          <a:effectLst/>
                          <a:latin typeface="Calibri"/>
                        </a:rPr>
                        <a:t>Sofofa</a:t>
                      </a:r>
                      <a:r>
                        <a:rPr lang="es-CL" sz="1200" b="0" i="0" u="none" strike="noStrike" baseline="0" dirty="0" smtClean="0">
                          <a:solidFill>
                            <a:schemeClr val="tx1"/>
                          </a:solidFill>
                          <a:effectLst/>
                          <a:latin typeface="Calibri"/>
                        </a:rPr>
                        <a:t>, CPC, </a:t>
                      </a:r>
                      <a:r>
                        <a:rPr lang="es-CL" sz="1200" b="0" i="0" u="none" strike="noStrike" baseline="0" dirty="0" err="1" smtClean="0">
                          <a:solidFill>
                            <a:schemeClr val="tx1"/>
                          </a:solidFill>
                          <a:effectLst/>
                          <a:latin typeface="Calibri"/>
                        </a:rPr>
                        <a:t>Accion</a:t>
                      </a:r>
                      <a:r>
                        <a:rPr lang="es-CL" sz="1200" b="0" i="0" u="none" strike="noStrike" baseline="0" dirty="0" smtClean="0">
                          <a:solidFill>
                            <a:schemeClr val="tx1"/>
                          </a:solidFill>
                          <a:effectLst/>
                          <a:latin typeface="Calibri"/>
                        </a:rPr>
                        <a:t> RSE</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414491">
                <a:tc vMerge="1">
                  <a:txBody>
                    <a:bodyPr/>
                    <a:lstStyle/>
                    <a:p>
                      <a:endParaRPr lang="es-CL"/>
                    </a:p>
                  </a:txBody>
                  <a:tcPr/>
                </a:tc>
                <a:tc>
                  <a:txBody>
                    <a:bodyPr/>
                    <a:lstStyle/>
                    <a:p>
                      <a:pPr algn="l" rtl="0" fontAlgn="ctr"/>
                      <a:r>
                        <a:rPr lang="es-CL" sz="1200" b="0" i="0" u="none" strike="noStrike" dirty="0">
                          <a:solidFill>
                            <a:schemeClr val="tx1"/>
                          </a:solidFill>
                          <a:effectLst/>
                          <a:latin typeface="Calibri"/>
                        </a:rPr>
                        <a:t>3</a:t>
                      </a:r>
                      <a:r>
                        <a:rPr lang="es-CL" sz="1200" b="0" i="0" u="none" strike="noStrike" dirty="0" smtClean="0">
                          <a:solidFill>
                            <a:schemeClr val="tx1"/>
                          </a:solidFill>
                          <a:effectLst/>
                          <a:latin typeface="Calibri"/>
                        </a:rPr>
                        <a:t>. </a:t>
                      </a:r>
                      <a:r>
                        <a:rPr lang="es-CL" sz="1200" b="0" i="0" u="none" strike="noStrike" dirty="0">
                          <a:solidFill>
                            <a:schemeClr val="tx1"/>
                          </a:solidFill>
                          <a:effectLst/>
                          <a:latin typeface="Calibri"/>
                        </a:rPr>
                        <a:t>Apoyo e integración de las Pymes en la estrategia nacional de Responsabilidad Social para el Desarrollo </a:t>
                      </a:r>
                      <a:r>
                        <a:rPr lang="es-CL" sz="1200" b="0" i="0" u="none" strike="noStrike" dirty="0" smtClean="0">
                          <a:solidFill>
                            <a:schemeClr val="tx1"/>
                          </a:solidFill>
                          <a:effectLst/>
                          <a:latin typeface="Calibri"/>
                        </a:rPr>
                        <a:t>Sostenible.</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a:solidFill>
                            <a:schemeClr val="tx1"/>
                          </a:solidFill>
                          <a:effectLst/>
                          <a:latin typeface="Calibri"/>
                        </a:rPr>
                        <a:t>Subsecretaría de Evaluación </a:t>
                      </a:r>
                      <a:r>
                        <a:rPr lang="es-CL" sz="1200" b="0" i="0" u="none" strike="noStrike" dirty="0" smtClean="0">
                          <a:solidFill>
                            <a:schemeClr val="tx1"/>
                          </a:solidFill>
                          <a:effectLst/>
                          <a:latin typeface="Calibri"/>
                        </a:rPr>
                        <a:t>Social – Ministerio de Trabajo – </a:t>
                      </a:r>
                      <a:r>
                        <a:rPr lang="es-CL" sz="1200" b="0" i="0" u="none" strike="noStrike" dirty="0" err="1" smtClean="0">
                          <a:solidFill>
                            <a:schemeClr val="tx1"/>
                          </a:solidFill>
                          <a:effectLst/>
                          <a:latin typeface="Calibri"/>
                        </a:rPr>
                        <a:t>ChileCompra</a:t>
                      </a:r>
                      <a:r>
                        <a:rPr lang="es-CL" sz="1200" b="0" i="0" u="none" strike="noStrike" baseline="0" dirty="0" smtClean="0">
                          <a:solidFill>
                            <a:schemeClr val="tx1"/>
                          </a:solidFill>
                          <a:effectLst/>
                          <a:latin typeface="Calibri"/>
                        </a:rPr>
                        <a:t> – Subsecretaría de Economía</a:t>
                      </a:r>
                      <a:r>
                        <a:rPr lang="es-CL" sz="1200" b="0" i="0" u="none" strike="noStrike" dirty="0" smtClean="0">
                          <a:solidFill>
                            <a:schemeClr val="tx1"/>
                          </a:solidFill>
                          <a:effectLst/>
                          <a:latin typeface="Calibri"/>
                        </a:rPr>
                        <a:t> </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362803">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4.</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Implementación de directrices de responsabilidad social en asuntos del consumidor.</a:t>
                      </a: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SERNAC</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719392">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5. Fomento de Acuerdos Voluntarios  de Pre Inversión</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previo al ingreso a Servicio de Evaluación de Impacto Ambiental (SEIA))</a:t>
                      </a:r>
                    </a:p>
                    <a:p>
                      <a:pPr marL="0" marR="0" indent="0" algn="l" defTabSz="457200" rtl="0" eaLnBrk="1" fontAlgn="ctr" latinLnBrk="0" hangingPunct="1">
                        <a:lnSpc>
                          <a:spcPct val="100000"/>
                        </a:lnSpc>
                        <a:spcBef>
                          <a:spcPts val="0"/>
                        </a:spcBef>
                        <a:spcAft>
                          <a:spcPts val="0"/>
                        </a:spcAft>
                        <a:buClrTx/>
                        <a:buSzTx/>
                        <a:buFontTx/>
                        <a:buNone/>
                        <a:tabLst/>
                        <a:defRPr/>
                      </a:pP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Consejo Nacional de Producción</a:t>
                      </a:r>
                      <a:r>
                        <a:rPr lang="es-CL" sz="1200" b="0" i="0" u="none" strike="noStrike" baseline="0" dirty="0" smtClean="0">
                          <a:solidFill>
                            <a:schemeClr val="tx1"/>
                          </a:solidFill>
                          <a:effectLst/>
                          <a:latin typeface="Calibri"/>
                        </a:rPr>
                        <a:t> Limpia</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380262">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rtl="0" fontAlgn="ctr"/>
                      <a:r>
                        <a:rPr lang="es-CL" sz="1200" b="0" i="0" u="none" strike="noStrike" dirty="0" smtClean="0">
                          <a:solidFill>
                            <a:schemeClr val="tx1"/>
                          </a:solidFill>
                          <a:effectLst/>
                          <a:latin typeface="+mn-lt"/>
                        </a:rPr>
                        <a:t>6. Seguimiento y participación de las guías sobre cadena de suministro responsable para los sectores agrícola,</a:t>
                      </a:r>
                      <a:r>
                        <a:rPr lang="es-CL" sz="1200" b="0" i="0" u="none" strike="noStrike" baseline="0" dirty="0" smtClean="0">
                          <a:solidFill>
                            <a:schemeClr val="tx1"/>
                          </a:solidFill>
                          <a:effectLst/>
                          <a:latin typeface="+mn-lt"/>
                        </a:rPr>
                        <a:t> </a:t>
                      </a:r>
                      <a:r>
                        <a:rPr lang="es-CL" sz="1200" b="0" i="0" u="none" strike="noStrike" dirty="0" smtClean="0">
                          <a:solidFill>
                            <a:schemeClr val="tx1"/>
                          </a:solidFill>
                          <a:effectLst/>
                          <a:latin typeface="+mn-lt"/>
                        </a:rPr>
                        <a:t>minero</a:t>
                      </a:r>
                      <a:r>
                        <a:rPr lang="es-CL" sz="1200" b="0" i="0" u="none" strike="noStrike" baseline="0" dirty="0" smtClean="0">
                          <a:solidFill>
                            <a:schemeClr val="tx1"/>
                          </a:solidFill>
                          <a:effectLst/>
                          <a:latin typeface="+mn-lt"/>
                        </a:rPr>
                        <a:t> y financiero</a:t>
                      </a:r>
                      <a:endParaRPr lang="es-CL" sz="1400" b="0" i="0" u="none" strike="noStrike" dirty="0">
                        <a:solidFill>
                          <a:srgbClr val="C00000"/>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a:solidFill>
                            <a:schemeClr val="tx1"/>
                          </a:solidFill>
                          <a:effectLst/>
                          <a:latin typeface="Calibri"/>
                        </a:rPr>
                        <a:t>Departamento OCDE </a:t>
                      </a:r>
                      <a:r>
                        <a:rPr lang="es-CL" sz="1200" b="0" i="0" u="none" strike="noStrike" dirty="0" err="1" smtClean="0">
                          <a:solidFill>
                            <a:schemeClr val="tx1"/>
                          </a:solidFill>
                          <a:effectLst/>
                          <a:latin typeface="Calibri"/>
                        </a:rPr>
                        <a:t>Direcon</a:t>
                      </a:r>
                      <a:r>
                        <a:rPr lang="es-CL" sz="1200" b="0" i="0" u="none" strike="noStrike" dirty="0" smtClean="0">
                          <a:solidFill>
                            <a:schemeClr val="tx1"/>
                          </a:solidFill>
                          <a:effectLst/>
                          <a:latin typeface="Calibri"/>
                        </a:rPr>
                        <a:t> con servicios </a:t>
                      </a:r>
                      <a:r>
                        <a:rPr lang="es-CL" sz="1200" b="0" i="0" u="none" strike="noStrike" dirty="0" err="1" smtClean="0">
                          <a:solidFill>
                            <a:schemeClr val="tx1"/>
                          </a:solidFill>
                          <a:effectLst/>
                          <a:latin typeface="Calibri"/>
                        </a:rPr>
                        <a:t>sectorialistas</a:t>
                      </a:r>
                      <a:r>
                        <a:rPr lang="es-CL" sz="1200" b="0" i="0" u="none" strike="noStrike" dirty="0" smtClean="0">
                          <a:solidFill>
                            <a:schemeClr val="tx1"/>
                          </a:solidFill>
                          <a:effectLst/>
                          <a:latin typeface="Calibri"/>
                        </a:rPr>
                        <a:t> correspondientes</a:t>
                      </a:r>
                      <a:endParaRPr lang="es-CL" sz="1200" b="0" i="0" u="none" strike="noStrike" dirty="0">
                        <a:solidFill>
                          <a:schemeClr val="tx1"/>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1100" b="0" i="0" u="none" strike="noStrike" dirty="0">
                          <a:solidFill>
                            <a:srgbClr val="000000"/>
                          </a:solidFill>
                          <a:effectLst/>
                          <a:latin typeface="Calibri"/>
                        </a:rPr>
                        <a:t> </a:t>
                      </a:r>
                    </a:p>
                  </a:txBody>
                  <a:tcPr marL="9195" marR="9195" marT="9195" marB="0" anchor="b">
                    <a:lnL>
                      <a:noFill/>
                    </a:lnL>
                    <a:lnR w="6350" cap="flat" cmpd="sng" algn="ctr">
                      <a:solidFill>
                        <a:srgbClr val="000000"/>
                      </a:solidFill>
                      <a:prstDash val="solid"/>
                      <a:round/>
                      <a:headEnd type="none" w="med" len="med"/>
                      <a:tailEnd type="none" w="med" len="med"/>
                    </a:lnR>
                    <a:lnT>
                      <a:noFill/>
                    </a:lnT>
                    <a:lnB>
                      <a:noFill/>
                    </a:lnB>
                  </a:tcPr>
                </a:tc>
              </a:tr>
              <a:tr h="842428">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rtl="0" fontAlgn="ctr"/>
                      <a:r>
                        <a:rPr lang="es-CL" sz="1200" b="0" i="0" u="none" strike="noStrike" dirty="0" smtClean="0">
                          <a:solidFill>
                            <a:schemeClr val="tx1"/>
                          </a:solidFill>
                          <a:effectLst/>
                          <a:latin typeface="+mn-lt"/>
                        </a:rPr>
                        <a:t>7. Incorporación de los pueblos indígenas, grupos etarios y personas en situación de discapacidad en las grandes empresas</a:t>
                      </a:r>
                    </a:p>
                    <a:p>
                      <a:pPr algn="l" rtl="0" fontAlgn="ctr"/>
                      <a:endParaRPr lang="es-CL" sz="1400" b="0" i="0" u="none" strike="noStrike" dirty="0">
                        <a:solidFill>
                          <a:srgbClr val="C00000"/>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mn-lt"/>
                        </a:rPr>
                        <a:t>Subsecretaría de Evaluación Social – Ministerio del Trabajo - </a:t>
                      </a:r>
                      <a:r>
                        <a:rPr lang="es-CL" sz="1200" b="0" i="0" u="none" strike="noStrike" dirty="0" err="1" smtClean="0">
                          <a:solidFill>
                            <a:schemeClr val="tx1"/>
                          </a:solidFill>
                          <a:effectLst/>
                          <a:latin typeface="+mn-lt"/>
                        </a:rPr>
                        <a:t>ChileCompra</a:t>
                      </a:r>
                      <a:endParaRPr lang="es-CL" sz="1200" b="0" i="0" u="none" strike="noStrike" dirty="0" smtClean="0">
                        <a:solidFill>
                          <a:schemeClr val="tx1"/>
                        </a:solidFill>
                        <a:effectLst/>
                        <a:latin typeface="+mn-lt"/>
                      </a:endParaRPr>
                    </a:p>
                    <a:p>
                      <a:pPr algn="l" rtl="0" fontAlgn="ctr"/>
                      <a:endParaRPr lang="es-CL" sz="1200" b="0" i="0" u="none" strike="noStrike" dirty="0">
                        <a:solidFill>
                          <a:schemeClr val="tx1"/>
                        </a:solidFill>
                        <a:effectLst/>
                        <a:latin typeface="Calibri"/>
                      </a:endParaRPr>
                    </a:p>
                  </a:txBody>
                  <a:tcPr marL="9195" marR="9195" marT="9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100" b="0" i="0" u="none" strike="noStrike" dirty="0">
                        <a:solidFill>
                          <a:srgbClr val="000000"/>
                        </a:solidFill>
                        <a:effectLst/>
                        <a:latin typeface="Calibri"/>
                      </a:endParaRPr>
                    </a:p>
                  </a:txBody>
                  <a:tcPr marL="9195" marR="9195" marT="91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100" b="0" i="0" u="none" strike="noStrike" dirty="0">
                        <a:solidFill>
                          <a:srgbClr val="000000"/>
                        </a:solidFill>
                        <a:effectLst/>
                        <a:latin typeface="Calibri"/>
                      </a:endParaRPr>
                    </a:p>
                  </a:txBody>
                  <a:tcPr marL="9195" marR="9195" marT="9195" marB="0" anchor="b">
                    <a:lnL>
                      <a:noFill/>
                    </a:lnL>
                    <a:lnR w="6350" cap="flat" cmpd="sng" algn="ctr">
                      <a:solidFill>
                        <a:srgbClr val="000000"/>
                      </a:solidFill>
                      <a:prstDash val="solid"/>
                      <a:round/>
                      <a:headEnd type="none" w="med" len="med"/>
                      <a:tailEnd type="none" w="med" len="med"/>
                    </a:lnR>
                    <a:lnT>
                      <a:noFill/>
                    </a:lnT>
                    <a:lnB>
                      <a:noFill/>
                    </a:lnB>
                  </a:tcPr>
                </a:tc>
              </a:tr>
            </a:tbl>
          </a:graphicData>
        </a:graphic>
      </p:graphicFrame>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1845" y="1672819"/>
            <a:ext cx="1581280" cy="1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3786" y="2033383"/>
            <a:ext cx="1581280" cy="1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5"/>
          <a:stretch>
            <a:fillRect/>
          </a:stretch>
        </p:blipFill>
        <p:spPr>
          <a:xfrm>
            <a:off x="7183786" y="2393947"/>
            <a:ext cx="1585097" cy="140220"/>
          </a:xfrm>
          <a:prstGeom prst="rect">
            <a:avLst/>
          </a:prstGeom>
        </p:spPr>
      </p:pic>
      <p:pic>
        <p:nvPicPr>
          <p:cNvPr id="5" name="Imagen 4"/>
          <p:cNvPicPr>
            <a:picLocks noChangeAspect="1"/>
          </p:cNvPicPr>
          <p:nvPr/>
        </p:nvPicPr>
        <p:blipFill>
          <a:blip r:embed="rId6"/>
          <a:stretch>
            <a:fillRect/>
          </a:stretch>
        </p:blipFill>
        <p:spPr>
          <a:xfrm>
            <a:off x="7179969" y="2836038"/>
            <a:ext cx="1585097" cy="140220"/>
          </a:xfrm>
          <a:prstGeom prst="rect">
            <a:avLst/>
          </a:prstGeom>
        </p:spPr>
      </p:pic>
      <p:pic>
        <p:nvPicPr>
          <p:cNvPr id="6" name="Imagen 5"/>
          <p:cNvPicPr>
            <a:picLocks noChangeAspect="1"/>
          </p:cNvPicPr>
          <p:nvPr/>
        </p:nvPicPr>
        <p:blipFill>
          <a:blip r:embed="rId7"/>
          <a:stretch>
            <a:fillRect/>
          </a:stretch>
        </p:blipFill>
        <p:spPr>
          <a:xfrm>
            <a:off x="7150973" y="3481021"/>
            <a:ext cx="1585097" cy="140220"/>
          </a:xfrm>
          <a:prstGeom prst="rect">
            <a:avLst/>
          </a:prstGeom>
        </p:spPr>
      </p:pic>
      <p:pic>
        <p:nvPicPr>
          <p:cNvPr id="8" name="Imagen 7"/>
          <p:cNvPicPr>
            <a:picLocks noChangeAspect="1"/>
          </p:cNvPicPr>
          <p:nvPr/>
        </p:nvPicPr>
        <p:blipFill>
          <a:blip r:embed="rId8"/>
          <a:stretch>
            <a:fillRect/>
          </a:stretch>
        </p:blipFill>
        <p:spPr>
          <a:xfrm>
            <a:off x="7180611" y="4144999"/>
            <a:ext cx="792549" cy="132461"/>
          </a:xfrm>
          <a:prstGeom prst="rect">
            <a:avLst/>
          </a:prstGeom>
        </p:spPr>
      </p:pic>
      <p:pic>
        <p:nvPicPr>
          <p:cNvPr id="10" name="Imagen 9"/>
          <p:cNvPicPr>
            <a:picLocks noChangeAspect="1"/>
          </p:cNvPicPr>
          <p:nvPr/>
        </p:nvPicPr>
        <p:blipFill>
          <a:blip r:embed="rId9"/>
          <a:stretch>
            <a:fillRect/>
          </a:stretch>
        </p:blipFill>
        <p:spPr>
          <a:xfrm>
            <a:off x="7150974" y="4814271"/>
            <a:ext cx="1585097" cy="140220"/>
          </a:xfrm>
          <a:prstGeom prst="rect">
            <a:avLst/>
          </a:prstGeom>
        </p:spPr>
      </p:pic>
      <p:pic>
        <p:nvPicPr>
          <p:cNvPr id="11" name="Imagen 10"/>
          <p:cNvPicPr>
            <a:picLocks noChangeAspect="1"/>
          </p:cNvPicPr>
          <p:nvPr/>
        </p:nvPicPr>
        <p:blipFill>
          <a:blip r:embed="rId10"/>
          <a:stretch>
            <a:fillRect/>
          </a:stretch>
        </p:blipFill>
        <p:spPr>
          <a:xfrm>
            <a:off x="7150976" y="5491302"/>
            <a:ext cx="1585097" cy="140220"/>
          </a:xfrm>
          <a:prstGeom prst="rect">
            <a:avLst/>
          </a:prstGeom>
        </p:spPr>
      </p:pic>
      <p:pic>
        <p:nvPicPr>
          <p:cNvPr id="12" name="Imagen 11"/>
          <p:cNvPicPr>
            <a:picLocks noChangeAspect="1"/>
          </p:cNvPicPr>
          <p:nvPr/>
        </p:nvPicPr>
        <p:blipFill>
          <a:blip r:embed="rId11"/>
          <a:stretch>
            <a:fillRect/>
          </a:stretch>
        </p:blipFill>
        <p:spPr>
          <a:xfrm>
            <a:off x="7150975" y="6104238"/>
            <a:ext cx="1585097" cy="140220"/>
          </a:xfrm>
          <a:prstGeom prst="rect">
            <a:avLst/>
          </a:prstGeom>
        </p:spPr>
      </p:pic>
      <p:sp>
        <p:nvSpPr>
          <p:cNvPr id="16" name="Marcador de número de diapositiva 3"/>
          <p:cNvSpPr>
            <a:spLocks noGrp="1"/>
          </p:cNvSpPr>
          <p:nvPr>
            <p:ph type="sldNum" sz="quarter" idx="11"/>
          </p:nvPr>
        </p:nvSpPr>
        <p:spPr>
          <a:xfrm>
            <a:off x="6183313" y="6527800"/>
            <a:ext cx="2133600" cy="193675"/>
          </a:xfrm>
        </p:spPr>
        <p:txBody>
          <a:bodyPr/>
          <a:lstStyle/>
          <a:p>
            <a:r>
              <a:rPr lang="en-US" dirty="0" smtClean="0"/>
              <a:t>7</a:t>
            </a:r>
            <a:endParaRPr lang="en-US" dirty="0"/>
          </a:p>
        </p:txBody>
      </p:sp>
    </p:spTree>
    <p:extLst>
      <p:ext uri="{BB962C8B-B14F-4D97-AF65-F5344CB8AC3E}">
        <p14:creationId xmlns:p14="http://schemas.microsoft.com/office/powerpoint/2010/main" val="1360054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0"/>
          <p:cNvSpPr txBox="1">
            <a:spLocks noChangeArrowheads="1"/>
          </p:cNvSpPr>
          <p:nvPr/>
        </p:nvSpPr>
        <p:spPr bwMode="auto">
          <a:xfrm>
            <a:off x="0" y="914400"/>
            <a:ext cx="32079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49263" eaLnBrk="0" fontAlgn="base" hangingPunct="0">
              <a:spcBef>
                <a:spcPct val="0"/>
              </a:spcBef>
              <a:spcAft>
                <a:spcPct val="0"/>
              </a:spcAft>
            </a:pPr>
            <a:r>
              <a:rPr lang="es-ES_tradnl" altLang="es-CO" sz="1600" b="1" dirty="0" smtClean="0">
                <a:solidFill>
                  <a:srgbClr val="000066"/>
                </a:solidFill>
                <a:latin typeface="Arial" panose="020B0604020202020204" pitchFamily="34" charset="0"/>
                <a:ea typeface="ＭＳ Ｐゴシック" panose="020B0600070205080204" pitchFamily="34" charset="-128"/>
              </a:rPr>
              <a:t>I. </a:t>
            </a:r>
            <a:r>
              <a:rPr lang="es-ES_tradnl" altLang="es-CO" sz="1600" b="1" dirty="0">
                <a:solidFill>
                  <a:srgbClr val="000066"/>
                </a:solidFill>
                <a:latin typeface="Arial" panose="020B0604020202020204" pitchFamily="34" charset="0"/>
                <a:ea typeface="ＭＳ Ｐゴシック" panose="020B0600070205080204" pitchFamily="34" charset="-128"/>
              </a:rPr>
              <a:t>Estrategia de Fomento de RS</a:t>
            </a:r>
          </a:p>
        </p:txBody>
      </p:sp>
      <p:pic>
        <p:nvPicPr>
          <p:cNvPr id="16"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0" name="1 Título"/>
          <p:cNvSpPr txBox="1">
            <a:spLocks/>
          </p:cNvSpPr>
          <p:nvPr/>
        </p:nvSpPr>
        <p:spPr>
          <a:xfrm>
            <a:off x="406518" y="107639"/>
            <a:ext cx="5306627" cy="7060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Resumen - Plan de Acción 2015 – 2018</a:t>
            </a:r>
          </a:p>
          <a:p>
            <a:pPr algn="l" fontAlgn="base">
              <a:spcAft>
                <a:spcPct val="0"/>
              </a:spcAft>
            </a:pPr>
            <a:r>
              <a:rPr lang="es-CL" sz="2200" dirty="0" smtClean="0">
                <a:solidFill>
                  <a:prstClr val="white"/>
                </a:solidFill>
                <a:latin typeface="Gill Sans MT"/>
              </a:rPr>
              <a:t>Documento de Trabajo</a:t>
            </a:r>
            <a:endParaRPr lang="es-CL" sz="22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2357071989"/>
              </p:ext>
            </p:extLst>
          </p:nvPr>
        </p:nvGraphicFramePr>
        <p:xfrm>
          <a:off x="256005" y="1442132"/>
          <a:ext cx="8677008" cy="5303586"/>
        </p:xfrm>
        <a:graphic>
          <a:graphicData uri="http://schemas.openxmlformats.org/drawingml/2006/table">
            <a:tbl>
              <a:tblPr/>
              <a:tblGrid>
                <a:gridCol w="1464996"/>
                <a:gridCol w="2963540"/>
                <a:gridCol w="1872208"/>
                <a:gridCol w="936104"/>
                <a:gridCol w="1440160"/>
              </a:tblGrid>
              <a:tr h="158971">
                <a:tc>
                  <a:txBody>
                    <a:bodyPr/>
                    <a:lstStyle/>
                    <a:p>
                      <a:pPr algn="l" fontAlgn="b"/>
                      <a:r>
                        <a:rPr lang="es-CL" sz="1200" b="1" i="0" u="none" strike="noStrike" dirty="0">
                          <a:solidFill>
                            <a:srgbClr val="000000"/>
                          </a:solidFill>
                          <a:effectLst/>
                          <a:latin typeface="Calibri"/>
                        </a:rPr>
                        <a:t>Objetivo</a:t>
                      </a:r>
                    </a:p>
                  </a:txBody>
                  <a:tcPr marL="7986" marR="7986" marT="7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200" b="1" i="0" u="none" strike="noStrike" dirty="0">
                          <a:solidFill>
                            <a:srgbClr val="000000"/>
                          </a:solidFill>
                          <a:effectLst/>
                          <a:latin typeface="Calibri"/>
                        </a:rPr>
                        <a:t>Acciones</a:t>
                      </a:r>
                    </a:p>
                  </a:txBody>
                  <a:tcPr marL="7986" marR="7986" marT="7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200" b="1" i="0" u="none" strike="noStrike" dirty="0">
                          <a:solidFill>
                            <a:srgbClr val="000000"/>
                          </a:solidFill>
                          <a:effectLst/>
                          <a:latin typeface="Calibri"/>
                        </a:rPr>
                        <a:t>Responsable</a:t>
                      </a:r>
                    </a:p>
                  </a:txBody>
                  <a:tcPr marL="7986" marR="7986" marT="7986"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CL" sz="1200" b="1" i="0" u="none" strike="noStrike" dirty="0">
                          <a:solidFill>
                            <a:srgbClr val="000000"/>
                          </a:solidFill>
                          <a:effectLst/>
                          <a:latin typeface="Calibri"/>
                        </a:rPr>
                        <a:t>Corto Plazo</a:t>
                      </a:r>
                    </a:p>
                  </a:txBody>
                  <a:tcPr marL="7986" marR="7986" marT="79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r>
                        <a:rPr lang="es-CL" sz="1200" b="1" i="0" u="none" strike="noStrike" dirty="0">
                          <a:solidFill>
                            <a:srgbClr val="000000"/>
                          </a:solidFill>
                          <a:effectLst/>
                          <a:latin typeface="Calibri"/>
                        </a:rPr>
                        <a:t>Mediano Plazo</a:t>
                      </a:r>
                    </a:p>
                  </a:txBody>
                  <a:tcPr marL="7986" marR="7986" marT="79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799888">
                <a:tc rowSpan="5">
                  <a:txBody>
                    <a:bodyPr/>
                    <a:lstStyle/>
                    <a:p>
                      <a:pPr algn="ctr" fontAlgn="ctr"/>
                      <a:r>
                        <a:rPr lang="es-CL" sz="1200" b="1" i="0" u="none" strike="noStrike" dirty="0" smtClean="0">
                          <a:solidFill>
                            <a:srgbClr val="000000"/>
                          </a:solidFill>
                          <a:effectLst/>
                          <a:latin typeface="Calibri"/>
                        </a:rPr>
                        <a:t>B) Desarrollo </a:t>
                      </a:r>
                      <a:r>
                        <a:rPr lang="es-CL" sz="1200" b="1" i="0" u="none" strike="noStrike" dirty="0">
                          <a:solidFill>
                            <a:srgbClr val="000000"/>
                          </a:solidFill>
                          <a:effectLst/>
                          <a:latin typeface="Calibri"/>
                        </a:rPr>
                        <a:t>de </a:t>
                      </a:r>
                      <a:r>
                        <a:rPr lang="es-CL" sz="1200" b="1" i="0" u="none" strike="noStrike" dirty="0" smtClean="0">
                          <a:solidFill>
                            <a:srgbClr val="000000"/>
                          </a:solidFill>
                          <a:effectLst/>
                          <a:latin typeface="Calibri"/>
                        </a:rPr>
                        <a:t>nuevas Prácticas </a:t>
                      </a:r>
                      <a:r>
                        <a:rPr lang="es-CL" sz="1200" b="1" i="0" u="none" strike="noStrike" dirty="0">
                          <a:solidFill>
                            <a:srgbClr val="000000"/>
                          </a:solidFill>
                          <a:effectLst/>
                          <a:latin typeface="Calibri"/>
                        </a:rPr>
                        <a:t>empresariales responsables</a:t>
                      </a: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8. Promover y monitorear prácticas inclusivas para grupos discriminados: reclusos y ex reclusos, pueblos originarios, diversidad sexual, personas con discapacidad,</a:t>
                      </a:r>
                      <a:r>
                        <a:rPr lang="es-CL" sz="1200" b="0" i="0" u="none" strike="noStrike" baseline="0" dirty="0" smtClean="0">
                          <a:solidFill>
                            <a:schemeClr val="tx1"/>
                          </a:solidFill>
                          <a:effectLst/>
                          <a:latin typeface="+mn-lt"/>
                        </a:rPr>
                        <a:t> tercera edad, migrantes</a:t>
                      </a:r>
                      <a:endParaRPr lang="es-CL" sz="1200" b="0" i="0" u="none" strike="noStrike" dirty="0" smtClean="0">
                        <a:solidFill>
                          <a:schemeClr val="tx1"/>
                        </a:solidFill>
                        <a:effectLst/>
                        <a:latin typeface="+mn-lt"/>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Ministerio</a:t>
                      </a:r>
                      <a:r>
                        <a:rPr lang="es-CL" sz="1200" b="0" i="0" u="none" strike="noStrike" baseline="0" dirty="0" smtClean="0">
                          <a:solidFill>
                            <a:schemeClr val="tx1"/>
                          </a:solidFill>
                          <a:effectLst/>
                          <a:latin typeface="Calibri"/>
                        </a:rPr>
                        <a:t> del Trabajo</a:t>
                      </a:r>
                    </a:p>
                    <a:p>
                      <a:pPr algn="l" rtl="0" fontAlgn="ctr"/>
                      <a:r>
                        <a:rPr lang="es-CL" sz="1200" b="0" i="0" u="none" strike="noStrike" baseline="0" dirty="0" smtClean="0">
                          <a:solidFill>
                            <a:schemeClr val="tx1"/>
                          </a:solidFill>
                          <a:effectLst/>
                          <a:latin typeface="Calibri"/>
                        </a:rPr>
                        <a:t>Ministerio de Desarrollo Social</a:t>
                      </a:r>
                    </a:p>
                    <a:p>
                      <a:pPr algn="l" rtl="0" fontAlgn="ctr"/>
                      <a:r>
                        <a:rPr lang="es-CL" sz="1200" b="0" i="0" u="none" strike="noStrike" baseline="0" dirty="0" smtClean="0">
                          <a:solidFill>
                            <a:schemeClr val="tx1"/>
                          </a:solidFill>
                          <a:effectLst/>
                          <a:latin typeface="Calibri"/>
                        </a:rPr>
                        <a:t>Acción RSE</a:t>
                      </a:r>
                    </a:p>
                    <a:p>
                      <a:pPr algn="l" rtl="0" fontAlgn="ct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472161">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9. Elaboración de la política</a:t>
                      </a:r>
                      <a:r>
                        <a:rPr lang="es-CL" sz="1200" b="0" i="0" u="none" strike="noStrike" baseline="0" dirty="0" smtClean="0">
                          <a:solidFill>
                            <a:schemeClr val="tx1"/>
                          </a:solidFill>
                          <a:effectLst/>
                          <a:latin typeface="+mn-lt"/>
                        </a:rPr>
                        <a:t> nacional de Responsabilidad Social</a:t>
                      </a:r>
                      <a:endParaRPr lang="es-CL" sz="1200" b="0" i="0" u="none" strike="noStrike" dirty="0" smtClean="0">
                        <a:solidFill>
                          <a:schemeClr val="tx1"/>
                        </a:solidFill>
                        <a:effectLst/>
                        <a:latin typeface="+mn-lt"/>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mn-lt"/>
                        </a:rPr>
                        <a:t>Consejo</a:t>
                      </a:r>
                      <a:r>
                        <a:rPr lang="es-CL" sz="1200" b="0" i="0" u="none" strike="noStrike" baseline="0" dirty="0" smtClean="0">
                          <a:solidFill>
                            <a:schemeClr val="tx1"/>
                          </a:solidFill>
                          <a:effectLst/>
                          <a:latin typeface="+mn-lt"/>
                        </a:rPr>
                        <a:t> de Responsabilidad Social</a:t>
                      </a:r>
                      <a:endParaRPr lang="es-CL" sz="1200" b="0" i="0" u="none" strike="noStrike" dirty="0" smtClean="0">
                        <a:solidFill>
                          <a:schemeClr val="tx1"/>
                        </a:solidFill>
                        <a:effectLst/>
                        <a:latin typeface="+mn-lt"/>
                      </a:endParaRPr>
                    </a:p>
                    <a:p>
                      <a:pPr algn="l" rtl="0" fontAlgn="ct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900" b="0" i="0" u="none" strike="noStrike" dirty="0">
                        <a:solidFill>
                          <a:srgbClr val="000000"/>
                        </a:solidFill>
                        <a:effectLst/>
                        <a:latin typeface="Calibri"/>
                      </a:endParaRP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491598">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ABEC"/>
                    </a:solidFill>
                  </a:tcPr>
                </a:tc>
                <a:tc>
                  <a:txBody>
                    <a:bodyPr/>
                    <a:lstStyle/>
                    <a:p>
                      <a:pPr algn="l" rtl="0" fontAlgn="ctr"/>
                      <a:r>
                        <a:rPr lang="es-CL" sz="1200" b="0" i="0" u="none" strike="noStrike" dirty="0" smtClean="0">
                          <a:solidFill>
                            <a:schemeClr val="tx1"/>
                          </a:solidFill>
                          <a:effectLst/>
                          <a:latin typeface="Calibri"/>
                        </a:rPr>
                        <a:t>10. Elaboración de directrices de prácticas empresariales responsables</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Subsecretaría </a:t>
                      </a:r>
                      <a:r>
                        <a:rPr lang="es-CL" sz="1200" b="0" i="0" u="none" strike="noStrike" dirty="0">
                          <a:solidFill>
                            <a:schemeClr val="tx1"/>
                          </a:solidFill>
                          <a:effectLst/>
                          <a:latin typeface="Calibri"/>
                        </a:rPr>
                        <a:t>de Economía</a:t>
                      </a:r>
                      <a:br>
                        <a:rPr lang="es-CL" sz="1200" b="0" i="0" u="none" strike="noStrike" dirty="0">
                          <a:solidFill>
                            <a:schemeClr val="tx1"/>
                          </a:solidFill>
                          <a:effectLst/>
                          <a:latin typeface="Calibri"/>
                        </a:rPr>
                      </a:b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864096">
                <a:tc vMerge="1">
                  <a:txBody>
                    <a:bodyPr/>
                    <a:lstStyle/>
                    <a:p>
                      <a:pPr algn="ctr" fontAlgn="ctr"/>
                      <a:endParaRPr lang="es-CL" sz="1200" b="1" i="0" u="none" strike="noStrike" dirty="0">
                        <a:solidFill>
                          <a:srgbClr val="000000"/>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rtl="0" fontAlgn="ctr"/>
                      <a:r>
                        <a:rPr lang="es-CL" sz="1200" b="0" i="0" u="none" strike="noStrike" dirty="0" smtClean="0">
                          <a:solidFill>
                            <a:schemeClr val="tx1"/>
                          </a:solidFill>
                          <a:effectLst/>
                          <a:latin typeface="Calibri"/>
                        </a:rPr>
                        <a:t>11. Incorporación </a:t>
                      </a:r>
                      <a:r>
                        <a:rPr lang="es-CL" sz="1200" b="0" i="0" u="none" strike="noStrike" dirty="0">
                          <a:solidFill>
                            <a:schemeClr val="tx1"/>
                          </a:solidFill>
                          <a:effectLst/>
                          <a:latin typeface="Calibri"/>
                        </a:rPr>
                        <a:t>de manera transversal </a:t>
                      </a:r>
                      <a:r>
                        <a:rPr lang="es-CL" sz="1200" b="0" i="0" u="none" strike="noStrike" dirty="0" smtClean="0">
                          <a:solidFill>
                            <a:schemeClr val="tx1"/>
                          </a:solidFill>
                          <a:effectLst/>
                          <a:latin typeface="Calibri"/>
                        </a:rPr>
                        <a:t>de</a:t>
                      </a:r>
                      <a:r>
                        <a:rPr lang="es-CL" sz="1200" b="0" i="0" u="none" strike="noStrike" baseline="0" dirty="0" smtClean="0">
                          <a:solidFill>
                            <a:schemeClr val="tx1"/>
                          </a:solidFill>
                          <a:effectLst/>
                          <a:latin typeface="Calibri"/>
                        </a:rPr>
                        <a:t> la</a:t>
                      </a:r>
                      <a:r>
                        <a:rPr lang="es-CL" sz="1200" b="0" i="0" u="none" strike="noStrike" dirty="0" smtClean="0">
                          <a:solidFill>
                            <a:schemeClr val="tx1"/>
                          </a:solidFill>
                          <a:effectLst/>
                          <a:latin typeface="Calibri"/>
                        </a:rPr>
                        <a:t> dimensión de </a:t>
                      </a:r>
                      <a:r>
                        <a:rPr lang="es-CL" sz="1200" b="0" i="0" u="none" strike="noStrike" dirty="0">
                          <a:solidFill>
                            <a:schemeClr val="tx1"/>
                          </a:solidFill>
                          <a:effectLst/>
                          <a:latin typeface="Calibri"/>
                        </a:rPr>
                        <a:t>género e </a:t>
                      </a:r>
                      <a:r>
                        <a:rPr lang="es-CL" sz="1200" b="0" i="0" u="none" strike="noStrike" dirty="0" smtClean="0">
                          <a:solidFill>
                            <a:schemeClr val="tx1"/>
                          </a:solidFill>
                          <a:effectLst/>
                          <a:latin typeface="Calibri"/>
                        </a:rPr>
                        <a:t>implementación de</a:t>
                      </a:r>
                      <a:r>
                        <a:rPr lang="es-CL" sz="1200" b="0" i="0" u="none" strike="noStrike" baseline="0" dirty="0" smtClean="0">
                          <a:solidFill>
                            <a:schemeClr val="tx1"/>
                          </a:solidFill>
                          <a:effectLst/>
                          <a:latin typeface="Calibri"/>
                        </a:rPr>
                        <a:t> </a:t>
                      </a:r>
                      <a:r>
                        <a:rPr lang="es-CL" sz="1200" b="0" i="0" u="none" strike="noStrike" dirty="0" smtClean="0">
                          <a:solidFill>
                            <a:schemeClr val="tx1"/>
                          </a:solidFill>
                          <a:effectLst/>
                          <a:latin typeface="Calibri"/>
                        </a:rPr>
                        <a:t> </a:t>
                      </a:r>
                      <a:r>
                        <a:rPr lang="es-CL" sz="1200" b="0" i="0" u="none" strike="noStrike" dirty="0">
                          <a:solidFill>
                            <a:schemeClr val="tx1"/>
                          </a:solidFill>
                          <a:effectLst/>
                          <a:latin typeface="Calibri"/>
                        </a:rPr>
                        <a:t>recomendaciones de igualdad de género de la OCDE.</a:t>
                      </a: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smtClean="0">
                          <a:solidFill>
                            <a:schemeClr val="tx1"/>
                          </a:solidFill>
                          <a:effectLst/>
                          <a:latin typeface="Calibri"/>
                        </a:rPr>
                        <a:t>Ministerio</a:t>
                      </a:r>
                      <a:r>
                        <a:rPr lang="es-CL" sz="1200" b="0" i="0" u="none" strike="noStrike" baseline="0" dirty="0" smtClean="0">
                          <a:solidFill>
                            <a:schemeClr val="tx1"/>
                          </a:solidFill>
                          <a:effectLst/>
                          <a:latin typeface="Calibri"/>
                        </a:rPr>
                        <a:t> de Economía</a:t>
                      </a:r>
                      <a:r>
                        <a:rPr lang="es-CL" sz="1200" b="0" i="0" u="none" strike="noStrike" dirty="0" smtClean="0">
                          <a:solidFill>
                            <a:schemeClr val="tx1"/>
                          </a:solidFill>
                          <a:effectLst/>
                          <a:latin typeface="Calibri"/>
                        </a:rPr>
                        <a:t> – </a:t>
                      </a:r>
                      <a:r>
                        <a:rPr lang="es-CL" sz="1200" b="0" i="0" u="none" strike="noStrike" dirty="0" err="1" smtClean="0">
                          <a:solidFill>
                            <a:schemeClr val="tx1"/>
                          </a:solidFill>
                          <a:effectLst/>
                          <a:latin typeface="Calibri"/>
                        </a:rPr>
                        <a:t>Depto</a:t>
                      </a:r>
                      <a:r>
                        <a:rPr lang="es-CL" sz="1200" b="0" i="0" u="none" strike="noStrike" dirty="0" smtClean="0">
                          <a:solidFill>
                            <a:schemeClr val="tx1"/>
                          </a:solidFill>
                          <a:effectLst/>
                          <a:latin typeface="Calibri"/>
                        </a:rPr>
                        <a:t> OCDE DIRECON </a:t>
                      </a:r>
                      <a:r>
                        <a:rPr lang="es-CL" sz="1200" b="0" i="0" u="none" strike="noStrike" dirty="0">
                          <a:solidFill>
                            <a:schemeClr val="tx1"/>
                          </a:solidFill>
                          <a:effectLst/>
                          <a:latin typeface="Calibri"/>
                        </a:rPr>
                        <a:t>– </a:t>
                      </a:r>
                      <a:r>
                        <a:rPr lang="es-CL" sz="1200" b="0" i="0" u="none" strike="noStrike" dirty="0" err="1" smtClean="0">
                          <a:solidFill>
                            <a:schemeClr val="tx1"/>
                          </a:solidFill>
                          <a:effectLst/>
                          <a:latin typeface="Calibri"/>
                        </a:rPr>
                        <a:t>ChileCompra</a:t>
                      </a:r>
                      <a:r>
                        <a:rPr lang="es-CL" sz="1200" b="0" i="0" u="none" strike="noStrike" dirty="0" smtClean="0">
                          <a:solidFill>
                            <a:schemeClr val="tx1"/>
                          </a:solidFill>
                          <a:effectLst/>
                          <a:latin typeface="Calibri"/>
                        </a:rPr>
                        <a:t> – Pacto Global</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545639">
                <a:tc vMerge="1">
                  <a:txBody>
                    <a:bodyPr/>
                    <a:lstStyle/>
                    <a:p>
                      <a:endParaRPr lang="es-CL"/>
                    </a:p>
                  </a:txBody>
                  <a:tcPr/>
                </a:tc>
                <a:tc>
                  <a:txBody>
                    <a:bodyPr/>
                    <a:lstStyle/>
                    <a:p>
                      <a:pPr algn="l" rtl="0" fontAlgn="ctr"/>
                      <a:r>
                        <a:rPr lang="es-CL" sz="1200" b="0" i="0" u="none" strike="noStrike" dirty="0" smtClean="0">
                          <a:solidFill>
                            <a:schemeClr val="tx1"/>
                          </a:solidFill>
                          <a:effectLst/>
                          <a:latin typeface="Calibri"/>
                        </a:rPr>
                        <a:t>12. Elaboración</a:t>
                      </a:r>
                      <a:r>
                        <a:rPr lang="es-CL" sz="1200" b="0" i="0" u="none" strike="noStrike" baseline="0" dirty="0" smtClean="0">
                          <a:solidFill>
                            <a:schemeClr val="tx1"/>
                          </a:solidFill>
                          <a:effectLst/>
                          <a:latin typeface="Calibri"/>
                        </a:rPr>
                        <a:t> de un Plan de Acción Nacional de </a:t>
                      </a:r>
                      <a:r>
                        <a:rPr lang="es-CL" sz="1200" b="0" i="0" u="none" strike="noStrike" dirty="0" smtClean="0">
                          <a:solidFill>
                            <a:schemeClr val="tx1"/>
                          </a:solidFill>
                          <a:effectLst/>
                          <a:latin typeface="Calibri"/>
                        </a:rPr>
                        <a:t>Derechos </a:t>
                      </a:r>
                      <a:r>
                        <a:rPr lang="es-CL" sz="1200" b="0" i="0" u="none" strike="noStrike" dirty="0">
                          <a:solidFill>
                            <a:schemeClr val="tx1"/>
                          </a:solidFill>
                          <a:effectLst/>
                          <a:latin typeface="Calibri"/>
                        </a:rPr>
                        <a:t>Humanos y </a:t>
                      </a:r>
                      <a:r>
                        <a:rPr lang="es-CL" sz="1200" b="0" i="0" u="none" strike="noStrike" dirty="0" smtClean="0">
                          <a:solidFill>
                            <a:schemeClr val="tx1"/>
                          </a:solidFill>
                          <a:effectLst/>
                          <a:latin typeface="Calibri"/>
                        </a:rPr>
                        <a:t>Empresas.</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200" b="0" i="0" u="none" strike="noStrike" dirty="0" err="1">
                          <a:solidFill>
                            <a:schemeClr val="tx1"/>
                          </a:solidFill>
                          <a:effectLst/>
                          <a:latin typeface="Calibri"/>
                        </a:rPr>
                        <a:t>Didehu</a:t>
                      </a:r>
                      <a:r>
                        <a:rPr lang="es-CL" sz="1200" b="0" i="0" u="none" strike="noStrike" dirty="0">
                          <a:solidFill>
                            <a:schemeClr val="tx1"/>
                          </a:solidFill>
                          <a:effectLst/>
                          <a:latin typeface="Calibri"/>
                        </a:rPr>
                        <a:t> – </a:t>
                      </a:r>
                      <a:r>
                        <a:rPr lang="es-CL" sz="1200" b="0" i="0" u="none" strike="noStrike" dirty="0" err="1">
                          <a:solidFill>
                            <a:schemeClr val="tx1"/>
                          </a:solidFill>
                          <a:effectLst/>
                          <a:latin typeface="Calibri"/>
                        </a:rPr>
                        <a:t>Minrel</a:t>
                      </a:r>
                      <a:r>
                        <a:rPr lang="es-CL" sz="1200" b="0" i="0" u="none" strike="noStrike" dirty="0">
                          <a:solidFill>
                            <a:schemeClr val="tx1"/>
                          </a:solidFill>
                          <a:effectLst/>
                          <a:latin typeface="Calibri"/>
                        </a:rPr>
                        <a:t>, </a:t>
                      </a:r>
                      <a:r>
                        <a:rPr lang="es-CL" sz="1200" b="0" i="0" u="none" strike="noStrike" dirty="0" smtClean="0">
                          <a:solidFill>
                            <a:schemeClr val="tx1"/>
                          </a:solidFill>
                          <a:effectLst/>
                          <a:latin typeface="Calibri"/>
                        </a:rPr>
                        <a:t>con apoyo </a:t>
                      </a:r>
                      <a:r>
                        <a:rPr lang="es-CL" sz="1200" b="0" i="0" u="none" strike="noStrike" dirty="0" err="1" smtClean="0">
                          <a:solidFill>
                            <a:schemeClr val="tx1"/>
                          </a:solidFill>
                          <a:effectLst/>
                          <a:latin typeface="Calibri"/>
                        </a:rPr>
                        <a:t>Deptos</a:t>
                      </a:r>
                      <a:r>
                        <a:rPr lang="es-CL" sz="1200" b="0" i="0" u="none" strike="noStrike" dirty="0" smtClean="0">
                          <a:solidFill>
                            <a:schemeClr val="tx1"/>
                          </a:solidFill>
                          <a:effectLst/>
                          <a:latin typeface="Calibri"/>
                        </a:rPr>
                        <a:t> </a:t>
                      </a:r>
                      <a:r>
                        <a:rPr lang="es-CL" sz="1200" b="0" i="0" u="none" strike="noStrike" dirty="0" err="1" smtClean="0">
                          <a:solidFill>
                            <a:schemeClr val="tx1"/>
                          </a:solidFill>
                          <a:effectLst/>
                          <a:latin typeface="Calibri"/>
                        </a:rPr>
                        <a:t>Ecodesu</a:t>
                      </a:r>
                      <a:r>
                        <a:rPr lang="es-CL" sz="1200" b="0" i="0" u="none" strike="noStrike" dirty="0" smtClean="0">
                          <a:solidFill>
                            <a:schemeClr val="tx1"/>
                          </a:solidFill>
                          <a:effectLst/>
                          <a:latin typeface="Calibri"/>
                        </a:rPr>
                        <a:t> y OCDE </a:t>
                      </a:r>
                      <a:r>
                        <a:rPr lang="es-CL" sz="1200" b="0" i="0" u="none" strike="noStrike" baseline="0" dirty="0" smtClean="0">
                          <a:solidFill>
                            <a:schemeClr val="tx1"/>
                          </a:solidFill>
                          <a:effectLst/>
                          <a:latin typeface="Calibri"/>
                        </a:rPr>
                        <a:t> de </a:t>
                      </a:r>
                      <a:r>
                        <a:rPr lang="es-CL" sz="1200" b="0" i="0" u="none" strike="noStrike" baseline="0" dirty="0" err="1" smtClean="0">
                          <a:solidFill>
                            <a:schemeClr val="tx1"/>
                          </a:solidFill>
                          <a:effectLst/>
                          <a:latin typeface="Calibri"/>
                        </a:rPr>
                        <a:t>Direcon</a:t>
                      </a:r>
                      <a:r>
                        <a:rPr lang="es-CL" sz="1200" b="0" i="0" u="none" strike="noStrike" baseline="0" dirty="0" smtClean="0">
                          <a:solidFill>
                            <a:schemeClr val="tx1"/>
                          </a:solidFill>
                          <a:effectLst/>
                          <a:latin typeface="Calibri"/>
                        </a:rPr>
                        <a:t> – Ministerio del Trabajo</a:t>
                      </a:r>
                      <a:endParaRPr lang="es-CL" sz="1200" b="0" i="0" u="none" strike="noStrike" dirty="0">
                        <a:solidFill>
                          <a:schemeClr val="tx1"/>
                        </a:solidFill>
                        <a:effectLst/>
                        <a:latin typeface="Calibri"/>
                      </a:endParaRPr>
                    </a:p>
                  </a:txBody>
                  <a:tcPr marL="6375" marR="6375" marT="6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900" b="0" i="0" u="none" strike="noStrike" dirty="0">
                          <a:solidFill>
                            <a:srgbClr val="000000"/>
                          </a:solidFill>
                          <a:effectLst/>
                          <a:latin typeface="Calibri"/>
                        </a:rPr>
                        <a:t> </a:t>
                      </a:r>
                    </a:p>
                  </a:txBody>
                  <a:tcPr marL="6375" marR="6375" marT="63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CL" sz="900" b="0" i="0" u="none" strike="noStrike" dirty="0">
                          <a:solidFill>
                            <a:srgbClr val="000000"/>
                          </a:solidFill>
                          <a:effectLst/>
                          <a:latin typeface="Calibri"/>
                        </a:rPr>
                        <a:t> </a:t>
                      </a:r>
                    </a:p>
                  </a:txBody>
                  <a:tcPr marL="6375" marR="6375" marT="6375" marB="0" anchor="b">
                    <a:lnL>
                      <a:noFill/>
                    </a:lnL>
                    <a:lnR w="6350" cap="flat" cmpd="sng" algn="ctr">
                      <a:solidFill>
                        <a:srgbClr val="000000"/>
                      </a:solidFill>
                      <a:prstDash val="solid"/>
                      <a:round/>
                      <a:headEnd type="none" w="med" len="med"/>
                      <a:tailEnd type="none" w="med" len="med"/>
                    </a:lnR>
                    <a:lnT>
                      <a:noFill/>
                    </a:lnT>
                    <a:lnB>
                      <a:noFill/>
                    </a:lnB>
                  </a:tcPr>
                </a:tc>
              </a:tr>
              <a:tr h="512698">
                <a:tc rowSpan="3">
                  <a:txBody>
                    <a:bodyPr/>
                    <a:lstStyle/>
                    <a:p>
                      <a:pPr algn="ctr" fontAlgn="ctr"/>
                      <a:r>
                        <a:rPr lang="es-CL" sz="1200" b="1" i="0" u="none" strike="noStrike" dirty="0" smtClean="0">
                          <a:solidFill>
                            <a:srgbClr val="000000"/>
                          </a:solidFill>
                          <a:effectLst/>
                          <a:latin typeface="Calibri"/>
                        </a:rPr>
                        <a:t>C) Monitoreo </a:t>
                      </a:r>
                      <a:r>
                        <a:rPr lang="es-CL" sz="1200" b="1" i="0" u="none" strike="noStrike" dirty="0">
                          <a:solidFill>
                            <a:srgbClr val="000000"/>
                          </a:solidFill>
                          <a:effectLst/>
                          <a:latin typeface="Calibri"/>
                        </a:rPr>
                        <a:t>y Evaluación</a:t>
                      </a:r>
                    </a:p>
                  </a:txBody>
                  <a:tcPr marL="7986" marR="7986" marT="7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rowSpan="2">
                  <a:txBody>
                    <a:bodyPr/>
                    <a:lstStyle/>
                    <a:p>
                      <a:pPr algn="l" rtl="0" fontAlgn="ctr"/>
                      <a:r>
                        <a:rPr lang="es-CL" sz="1200" b="0" i="0" u="none" strike="noStrike" dirty="0" smtClean="0">
                          <a:solidFill>
                            <a:schemeClr val="tx1"/>
                          </a:solidFill>
                          <a:effectLst/>
                          <a:latin typeface="Calibri"/>
                        </a:rPr>
                        <a:t>13. Elaboración</a:t>
                      </a:r>
                      <a:r>
                        <a:rPr lang="es-CL" sz="1200" b="0" i="0" u="none" strike="noStrike" baseline="0" dirty="0" smtClean="0">
                          <a:solidFill>
                            <a:schemeClr val="tx1"/>
                          </a:solidFill>
                          <a:effectLst/>
                          <a:latin typeface="Calibri"/>
                        </a:rPr>
                        <a:t> de </a:t>
                      </a:r>
                      <a:r>
                        <a:rPr lang="es-CL" sz="1200" b="0" i="0" u="none" strike="noStrike" dirty="0" smtClean="0">
                          <a:solidFill>
                            <a:schemeClr val="tx1"/>
                          </a:solidFill>
                          <a:effectLst/>
                          <a:latin typeface="Calibri"/>
                        </a:rPr>
                        <a:t>línea </a:t>
                      </a:r>
                      <a:r>
                        <a:rPr lang="es-CL" sz="1200" b="0" i="0" u="none" strike="noStrike" dirty="0">
                          <a:solidFill>
                            <a:schemeClr val="tx1"/>
                          </a:solidFill>
                          <a:effectLst/>
                          <a:latin typeface="Calibri"/>
                        </a:rPr>
                        <a:t>de base de </a:t>
                      </a:r>
                      <a:r>
                        <a:rPr lang="es-CL" sz="1200" b="0" i="0" u="none" strike="noStrike" dirty="0" smtClean="0">
                          <a:solidFill>
                            <a:schemeClr val="tx1"/>
                          </a:solidFill>
                          <a:effectLst/>
                          <a:latin typeface="Calibri"/>
                        </a:rPr>
                        <a:t>acciones en</a:t>
                      </a:r>
                      <a:r>
                        <a:rPr lang="es-CL" sz="1200" b="0" i="0" u="none" strike="noStrike" baseline="0" dirty="0" smtClean="0">
                          <a:solidFill>
                            <a:schemeClr val="tx1"/>
                          </a:solidFill>
                          <a:effectLst/>
                          <a:latin typeface="Calibri"/>
                        </a:rPr>
                        <a:t> el sector público y privado </a:t>
                      </a:r>
                      <a:r>
                        <a:rPr lang="es-CL" sz="1200" b="0" i="0" u="none" strike="noStrike" dirty="0" smtClean="0">
                          <a:solidFill>
                            <a:schemeClr val="tx1"/>
                          </a:solidFill>
                          <a:effectLst/>
                          <a:latin typeface="Calibri"/>
                        </a:rPr>
                        <a:t>de </a:t>
                      </a:r>
                      <a:r>
                        <a:rPr lang="es-CL" sz="1200" b="0" i="0" u="none" strike="noStrike" dirty="0">
                          <a:solidFill>
                            <a:schemeClr val="tx1"/>
                          </a:solidFill>
                          <a:effectLst/>
                          <a:latin typeface="Calibri"/>
                        </a:rPr>
                        <a:t>fomento </a:t>
                      </a:r>
                      <a:r>
                        <a:rPr lang="es-CL" sz="1200" b="0" i="0" u="none" strike="noStrike" dirty="0" smtClean="0">
                          <a:solidFill>
                            <a:schemeClr val="tx1"/>
                          </a:solidFill>
                          <a:effectLst/>
                          <a:latin typeface="Calibri"/>
                        </a:rPr>
                        <a:t>de prácticas</a:t>
                      </a:r>
                      <a:r>
                        <a:rPr lang="es-CL" sz="1200" b="0" i="0" u="none" strike="noStrike" baseline="0" dirty="0" smtClean="0">
                          <a:solidFill>
                            <a:schemeClr val="tx1"/>
                          </a:solidFill>
                          <a:effectLst/>
                          <a:latin typeface="Calibri"/>
                        </a:rPr>
                        <a:t> empresariales responsables</a:t>
                      </a:r>
                      <a:endParaRPr lang="es-CL" sz="1200" b="0" i="0" u="none" strike="noStrike" dirty="0">
                        <a:solidFill>
                          <a:schemeClr val="tx1"/>
                        </a:solidFill>
                        <a:effectLst/>
                        <a:latin typeface="Calibri"/>
                      </a:endParaRPr>
                    </a:p>
                  </a:txBody>
                  <a:tcPr marL="7986" marR="7986" marT="7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CL" sz="1200" b="0" i="0" u="none" strike="noStrike" dirty="0" smtClean="0">
                          <a:solidFill>
                            <a:schemeClr val="tx1"/>
                          </a:solidFill>
                          <a:effectLst/>
                          <a:latin typeface="Calibri"/>
                        </a:rPr>
                        <a:t>Subsecretaría </a:t>
                      </a:r>
                      <a:r>
                        <a:rPr lang="es-CL" sz="1200" b="0" i="0" u="none" strike="noStrike" dirty="0">
                          <a:solidFill>
                            <a:schemeClr val="tx1"/>
                          </a:solidFill>
                          <a:effectLst/>
                          <a:latin typeface="Calibri"/>
                        </a:rPr>
                        <a:t>de Economía</a:t>
                      </a:r>
                    </a:p>
                  </a:txBody>
                  <a:tcPr marL="7986" marR="7986" marT="7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s-CL" sz="1200" b="0" i="0" u="none" strike="noStrike" dirty="0">
                          <a:solidFill>
                            <a:srgbClr val="000000"/>
                          </a:solidFill>
                          <a:effectLst/>
                          <a:latin typeface="Calibri"/>
                        </a:rPr>
                        <a:t> </a:t>
                      </a:r>
                    </a:p>
                  </a:txBody>
                  <a:tcPr marL="7986" marR="7986" marT="7986" marB="0" anchor="b">
                    <a:lnL w="6350" cap="flat" cmpd="sng" algn="ctr">
                      <a:solidFill>
                        <a:srgbClr val="000000"/>
                      </a:solidFill>
                      <a:prstDash val="solid"/>
                      <a:round/>
                      <a:headEnd type="none" w="med" len="med"/>
                      <a:tailEnd type="none" w="med" len="med"/>
                    </a:lnL>
                    <a:lnR>
                      <a:noFill/>
                    </a:lnR>
                    <a:lnT>
                      <a:noFill/>
                    </a:lnT>
                    <a:lnB>
                      <a:noFill/>
                    </a:lnB>
                  </a:tcPr>
                </a:tc>
                <a:tc rowSpan="2">
                  <a:txBody>
                    <a:bodyPr/>
                    <a:lstStyle/>
                    <a:p>
                      <a:pPr algn="l" fontAlgn="b"/>
                      <a:r>
                        <a:rPr lang="es-CL" sz="1200" b="0" i="0" u="none" strike="noStrike" dirty="0">
                          <a:solidFill>
                            <a:srgbClr val="000000"/>
                          </a:solidFill>
                          <a:effectLst/>
                          <a:latin typeface="Calibri"/>
                        </a:rPr>
                        <a:t> </a:t>
                      </a:r>
                    </a:p>
                  </a:txBody>
                  <a:tcPr marL="7986" marR="7986" marT="7986" marB="0" anchor="b">
                    <a:lnL>
                      <a:noFill/>
                    </a:lnL>
                    <a:lnR w="6350" cap="flat" cmpd="sng" algn="ctr">
                      <a:solidFill>
                        <a:srgbClr val="000000"/>
                      </a:solidFill>
                      <a:prstDash val="solid"/>
                      <a:round/>
                      <a:headEnd type="none" w="med" len="med"/>
                      <a:tailEnd type="none" w="med" len="med"/>
                    </a:lnR>
                    <a:lnT>
                      <a:noFill/>
                    </a:lnT>
                    <a:lnB>
                      <a:noFill/>
                    </a:lnB>
                  </a:tcPr>
                </a:tc>
              </a:tr>
              <a:tr h="368412">
                <a:tc vMerge="1">
                  <a:txBody>
                    <a:bodyPr/>
                    <a:lstStyle/>
                    <a:p>
                      <a:endParaRPr lang="es-CL"/>
                    </a:p>
                  </a:txBody>
                  <a:tcPr/>
                </a:tc>
                <a:tc vMerge="1">
                  <a:txBody>
                    <a:bodyPr/>
                    <a:lstStyle/>
                    <a:p>
                      <a:endParaRPr lang="es-CL"/>
                    </a:p>
                  </a:txBody>
                  <a:tcPr/>
                </a:tc>
                <a:tc>
                  <a:txBody>
                    <a:bodyPr/>
                    <a:lstStyle/>
                    <a:p>
                      <a:pPr algn="just" rtl="0" fontAlgn="ctr"/>
                      <a:r>
                        <a:rPr lang="es-CL" sz="1200" b="0" i="0" u="none" strike="noStrike" dirty="0" err="1" smtClean="0">
                          <a:solidFill>
                            <a:schemeClr val="tx1"/>
                          </a:solidFill>
                          <a:effectLst/>
                          <a:latin typeface="Calibri"/>
                        </a:rPr>
                        <a:t>Sofofa</a:t>
                      </a:r>
                      <a:r>
                        <a:rPr lang="es-CL" sz="1200" b="0" i="0" u="none" strike="noStrike" dirty="0" smtClean="0">
                          <a:solidFill>
                            <a:schemeClr val="tx1"/>
                          </a:solidFill>
                          <a:effectLst/>
                          <a:latin typeface="Calibri"/>
                        </a:rPr>
                        <a:t>,</a:t>
                      </a:r>
                      <a:r>
                        <a:rPr lang="es-CL" sz="1200" b="0" i="0" u="none" strike="noStrike" baseline="0" dirty="0" smtClean="0">
                          <a:solidFill>
                            <a:schemeClr val="tx1"/>
                          </a:solidFill>
                          <a:effectLst/>
                          <a:latin typeface="Calibri"/>
                        </a:rPr>
                        <a:t> CPC</a:t>
                      </a:r>
                      <a:r>
                        <a:rPr lang="es-CL" sz="1200" b="0" i="0" u="none" strike="noStrike" dirty="0" smtClean="0">
                          <a:solidFill>
                            <a:schemeClr val="tx1"/>
                          </a:solidFill>
                          <a:effectLst/>
                          <a:latin typeface="Calibri"/>
                        </a:rPr>
                        <a:t>, </a:t>
                      </a:r>
                      <a:r>
                        <a:rPr lang="es-CL" sz="1200" b="0" i="0" u="none" strike="noStrike" dirty="0">
                          <a:solidFill>
                            <a:schemeClr val="tx1"/>
                          </a:solidFill>
                          <a:effectLst/>
                          <a:latin typeface="Calibri"/>
                        </a:rPr>
                        <a:t>Acción RSE y </a:t>
                      </a:r>
                      <a:r>
                        <a:rPr lang="es-CL" sz="1200" b="0" i="0" u="none" strike="noStrike" dirty="0" smtClean="0">
                          <a:solidFill>
                            <a:schemeClr val="tx1"/>
                          </a:solidFill>
                          <a:effectLst/>
                          <a:latin typeface="Calibri"/>
                        </a:rPr>
                        <a:t>Pacto</a:t>
                      </a:r>
                      <a:r>
                        <a:rPr lang="es-CL" sz="1200" b="0" i="0" u="none" strike="noStrike" baseline="0" dirty="0" smtClean="0">
                          <a:solidFill>
                            <a:schemeClr val="tx1"/>
                          </a:solidFill>
                          <a:effectLst/>
                          <a:latin typeface="Calibri"/>
                        </a:rPr>
                        <a:t> Global</a:t>
                      </a:r>
                      <a:endParaRPr lang="es-CL" sz="1200" b="0" i="0" u="none" strike="noStrike" dirty="0">
                        <a:solidFill>
                          <a:schemeClr val="tx1"/>
                        </a:solidFill>
                        <a:effectLst/>
                        <a:latin typeface="Calibri"/>
                      </a:endParaRPr>
                    </a:p>
                  </a:txBody>
                  <a:tcPr marL="7986" marR="7986" marT="7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L"/>
                    </a:p>
                  </a:txBody>
                  <a:tcPr/>
                </a:tc>
                <a:tc vMerge="1">
                  <a:txBody>
                    <a:bodyPr/>
                    <a:lstStyle/>
                    <a:p>
                      <a:endParaRPr lang="es-CL" dirty="0"/>
                    </a:p>
                  </a:txBody>
                  <a:tcPr/>
                </a:tc>
              </a:tr>
              <a:tr h="656897">
                <a:tc vMerge="1">
                  <a:txBody>
                    <a:bodyPr/>
                    <a:lstStyle/>
                    <a:p>
                      <a:endParaRPr lang="es-CL"/>
                    </a:p>
                  </a:txBody>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CL" sz="1200" b="0" i="0" u="none" strike="noStrike" dirty="0" smtClean="0">
                          <a:solidFill>
                            <a:schemeClr val="tx1"/>
                          </a:solidFill>
                          <a:effectLst/>
                          <a:latin typeface="Calibri"/>
                        </a:rPr>
                        <a:t>14. Creación de un sistema de </a:t>
                      </a:r>
                      <a:r>
                        <a:rPr lang="es-CL" sz="1200" b="0" i="0" u="none" strike="noStrike" dirty="0" smtClean="0">
                          <a:solidFill>
                            <a:srgbClr val="000000"/>
                          </a:solidFill>
                          <a:effectLst/>
                          <a:latin typeface="+mn-lt"/>
                        </a:rPr>
                        <a:t>Seguimiento e Indicadores</a:t>
                      </a:r>
                    </a:p>
                    <a:p>
                      <a:pPr algn="l" fontAlgn="b"/>
                      <a:endParaRPr lang="es-CL" sz="1200" b="0" i="0" u="none" strike="noStrike" dirty="0">
                        <a:solidFill>
                          <a:schemeClr val="tx1"/>
                        </a:solidFill>
                        <a:effectLst/>
                        <a:latin typeface="Calibri"/>
                      </a:endParaRPr>
                    </a:p>
                  </a:txBody>
                  <a:tcPr marL="7986" marR="7986" marT="7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smtClean="0">
                          <a:solidFill>
                            <a:schemeClr val="tx1"/>
                          </a:solidFill>
                          <a:effectLst/>
                          <a:latin typeface="Calibri"/>
                        </a:rPr>
                        <a:t>Subsecretaría de Economía</a:t>
                      </a:r>
                    </a:p>
                    <a:p>
                      <a:pPr algn="l" fontAlgn="b"/>
                      <a:endParaRPr lang="es-CL" sz="1200" b="0" i="0" u="none" strike="noStrike" dirty="0" smtClean="0">
                        <a:solidFill>
                          <a:schemeClr val="tx1"/>
                        </a:solidFill>
                        <a:effectLst/>
                        <a:latin typeface="Calibri"/>
                      </a:endParaRPr>
                    </a:p>
                  </a:txBody>
                  <a:tcPr marL="7986" marR="7986" marT="7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effectLst/>
                          <a:latin typeface="Calibri"/>
                        </a:rPr>
                        <a:t> </a:t>
                      </a:r>
                    </a:p>
                  </a:txBody>
                  <a:tcPr marL="7986" marR="7986" marT="798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effectLst/>
                          <a:latin typeface="Calibri"/>
                        </a:rPr>
                        <a:t> </a:t>
                      </a:r>
                    </a:p>
                  </a:txBody>
                  <a:tcPr marL="7986" marR="7986" marT="79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549" y="6268138"/>
            <a:ext cx="2258572" cy="18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962" y="3240508"/>
            <a:ext cx="2176094" cy="20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823" y="3933578"/>
            <a:ext cx="2150233" cy="20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962" y="4705399"/>
            <a:ext cx="2112248" cy="17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8"/>
          <a:stretch>
            <a:fillRect/>
          </a:stretch>
        </p:blipFill>
        <p:spPr>
          <a:xfrm>
            <a:off x="6733631" y="5003073"/>
            <a:ext cx="676006" cy="676006"/>
          </a:xfrm>
          <a:prstGeom prst="rect">
            <a:avLst/>
          </a:prstGeom>
        </p:spPr>
      </p:pic>
      <p:pic>
        <p:nvPicPr>
          <p:cNvPr id="4" name="Imagen 3"/>
          <p:cNvPicPr>
            <a:picLocks noChangeAspect="1"/>
          </p:cNvPicPr>
          <p:nvPr/>
        </p:nvPicPr>
        <p:blipFill>
          <a:blip r:embed="rId9"/>
          <a:stretch>
            <a:fillRect/>
          </a:stretch>
        </p:blipFill>
        <p:spPr>
          <a:xfrm>
            <a:off x="6682574" y="2697044"/>
            <a:ext cx="1207113" cy="170463"/>
          </a:xfrm>
          <a:prstGeom prst="rect">
            <a:avLst/>
          </a:prstGeom>
        </p:spPr>
      </p:pic>
      <p:pic>
        <p:nvPicPr>
          <p:cNvPr id="6" name="Imagen 5"/>
          <p:cNvPicPr>
            <a:picLocks noChangeAspect="1"/>
          </p:cNvPicPr>
          <p:nvPr/>
        </p:nvPicPr>
        <p:blipFill>
          <a:blip r:embed="rId10"/>
          <a:stretch>
            <a:fillRect/>
          </a:stretch>
        </p:blipFill>
        <p:spPr>
          <a:xfrm>
            <a:off x="6658307" y="5804065"/>
            <a:ext cx="1207113" cy="170703"/>
          </a:xfrm>
          <a:prstGeom prst="rect">
            <a:avLst/>
          </a:prstGeom>
        </p:spPr>
      </p:pic>
      <p:sp>
        <p:nvSpPr>
          <p:cNvPr id="14" name="Marcador de número de diapositiva 3"/>
          <p:cNvSpPr>
            <a:spLocks noGrp="1"/>
          </p:cNvSpPr>
          <p:nvPr>
            <p:ph type="sldNum" sz="quarter" idx="11"/>
          </p:nvPr>
        </p:nvSpPr>
        <p:spPr>
          <a:xfrm>
            <a:off x="6183313" y="6527800"/>
            <a:ext cx="2133600" cy="193675"/>
          </a:xfrm>
        </p:spPr>
        <p:txBody>
          <a:bodyPr/>
          <a:lstStyle/>
          <a:p>
            <a:r>
              <a:rPr lang="en-US" dirty="0"/>
              <a:t>8</a:t>
            </a:r>
          </a:p>
        </p:txBody>
      </p:sp>
      <p:pic>
        <p:nvPicPr>
          <p:cNvPr id="7" name="Imagen 6"/>
          <p:cNvPicPr>
            <a:picLocks noChangeAspect="1"/>
          </p:cNvPicPr>
          <p:nvPr/>
        </p:nvPicPr>
        <p:blipFill>
          <a:blip r:embed="rId11"/>
          <a:stretch>
            <a:fillRect/>
          </a:stretch>
        </p:blipFill>
        <p:spPr>
          <a:xfrm>
            <a:off x="6587855" y="1967155"/>
            <a:ext cx="2176461" cy="207282"/>
          </a:xfrm>
          <a:prstGeom prst="rect">
            <a:avLst/>
          </a:prstGeom>
        </p:spPr>
      </p:pic>
    </p:spTree>
    <p:extLst>
      <p:ext uri="{BB962C8B-B14F-4D97-AF65-F5344CB8AC3E}">
        <p14:creationId xmlns:p14="http://schemas.microsoft.com/office/powerpoint/2010/main" val="593253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4638" y="0"/>
            <a:ext cx="21617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Rectángulo"/>
          <p:cNvSpPr/>
          <p:nvPr/>
        </p:nvSpPr>
        <p:spPr>
          <a:xfrm>
            <a:off x="0" y="2467"/>
            <a:ext cx="6022659" cy="9119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prstClr val="white"/>
              </a:solidFill>
            </a:endParaRPr>
          </a:p>
        </p:txBody>
      </p:sp>
      <p:sp>
        <p:nvSpPr>
          <p:cNvPr id="22" name="1 Título"/>
          <p:cNvSpPr txBox="1">
            <a:spLocks/>
          </p:cNvSpPr>
          <p:nvPr/>
        </p:nvSpPr>
        <p:spPr>
          <a:xfrm>
            <a:off x="406518" y="208310"/>
            <a:ext cx="5306627" cy="70609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lang="es-CL" sz="2800" dirty="0" smtClean="0">
                <a:solidFill>
                  <a:prstClr val="white"/>
                </a:solidFill>
                <a:latin typeface="Gill Sans MT"/>
              </a:rPr>
              <a:t>Plan de Acción 2015 – 2018</a:t>
            </a:r>
          </a:p>
          <a:p>
            <a:pPr algn="l" fontAlgn="base">
              <a:spcAft>
                <a:spcPct val="0"/>
              </a:spcAft>
            </a:pPr>
            <a:r>
              <a:rPr lang="es-CL" sz="2200" dirty="0" smtClean="0">
                <a:solidFill>
                  <a:prstClr val="white"/>
                </a:solidFill>
                <a:latin typeface="Gill Sans MT"/>
              </a:rPr>
              <a:t>Documento de Trabajo</a:t>
            </a:r>
          </a:p>
          <a:p>
            <a:pPr algn="l" fontAlgn="base">
              <a:spcAft>
                <a:spcPct val="0"/>
              </a:spcAft>
            </a:pPr>
            <a:r>
              <a:rPr lang="es-CL" sz="2200" dirty="0">
                <a:solidFill>
                  <a:prstClr val="white"/>
                </a:solidFill>
              </a:rPr>
              <a:t>Fichas de proyecto por </a:t>
            </a:r>
            <a:r>
              <a:rPr lang="es-CL" sz="2200" dirty="0" smtClean="0">
                <a:solidFill>
                  <a:prstClr val="white"/>
                </a:solidFill>
              </a:rPr>
              <a:t>iniciativa</a:t>
            </a:r>
            <a:endParaRPr lang="es-CL" sz="2200" dirty="0">
              <a:solidFill>
                <a:prstClr val="white"/>
              </a:solidFill>
            </a:endParaRPr>
          </a:p>
          <a:p>
            <a:pPr algn="l" fontAlgn="base">
              <a:spcAft>
                <a:spcPct val="0"/>
              </a:spcAft>
            </a:pPr>
            <a:endParaRPr lang="es-CL" sz="2200" dirty="0">
              <a:solidFill>
                <a:prstClr val="black"/>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2821766565"/>
              </p:ext>
            </p:extLst>
          </p:nvPr>
        </p:nvGraphicFramePr>
        <p:xfrm>
          <a:off x="107503" y="924316"/>
          <a:ext cx="8589442" cy="6162085"/>
        </p:xfrm>
        <a:graphic>
          <a:graphicData uri="http://schemas.openxmlformats.org/drawingml/2006/table">
            <a:tbl>
              <a:tblPr/>
              <a:tblGrid>
                <a:gridCol w="2582315"/>
                <a:gridCol w="1397003"/>
                <a:gridCol w="2305062"/>
                <a:gridCol w="268349"/>
                <a:gridCol w="2036713"/>
              </a:tblGrid>
              <a:tr h="416452">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smtClean="0">
                          <a:solidFill>
                            <a:srgbClr val="000000"/>
                          </a:solidFill>
                          <a:effectLst/>
                          <a:latin typeface="Calibri"/>
                        </a:rPr>
                        <a:t>BRECHA: </a:t>
                      </a:r>
                      <a:r>
                        <a:rPr lang="es-CL" sz="1200" b="0" i="0" u="none" strike="noStrike" dirty="0" smtClean="0">
                          <a:solidFill>
                            <a:srgbClr val="000000"/>
                          </a:solidFill>
                          <a:effectLst/>
                          <a:latin typeface="+mn-lt"/>
                        </a:rPr>
                        <a:t>Falta de estrategia de fomento de RS - Fortalecimiento</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r>
              <a:tr h="432048">
                <a:tc gridSpan="5">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rgbClr val="000000"/>
                          </a:solidFill>
                          <a:effectLst/>
                          <a:latin typeface="Calibri"/>
                        </a:rPr>
                        <a:t>NOMBRE DE LA </a:t>
                      </a:r>
                      <a:r>
                        <a:rPr lang="es-CL" sz="1200" b="1" i="0" u="none" strike="noStrike" dirty="0" smtClean="0">
                          <a:solidFill>
                            <a:srgbClr val="000000"/>
                          </a:solidFill>
                          <a:effectLst/>
                          <a:latin typeface="Calibri"/>
                        </a:rPr>
                        <a:t>MEDIDA</a:t>
                      </a:r>
                      <a:r>
                        <a:rPr lang="es-CL" sz="1200" b="1" i="0" u="none" strike="noStrike" dirty="0" smtClean="0">
                          <a:solidFill>
                            <a:schemeClr val="tx1"/>
                          </a:solidFill>
                          <a:effectLst/>
                          <a:latin typeface="Calibri"/>
                        </a:rPr>
                        <a:t>: </a:t>
                      </a:r>
                      <a:r>
                        <a:rPr lang="es-CL" sz="1200" b="0" i="0" u="none" strike="noStrike" dirty="0" smtClean="0">
                          <a:solidFill>
                            <a:schemeClr val="tx1"/>
                          </a:solidFill>
                          <a:effectLst/>
                          <a:latin typeface="+mn-lt"/>
                        </a:rPr>
                        <a:t>Incorporación de Prácticas Empresariales Responsables en gestión empresarial en empresas públicas SEP y privadas</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CL"/>
                    </a:p>
                  </a:txBody>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just" rtl="0" fontAlgn="ctr"/>
                      <a:endParaRPr lang="es-CL" sz="1200" b="0"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r>
              <a:tr h="288032">
                <a:tc gridSpan="2">
                  <a:txBody>
                    <a:bodyPr/>
                    <a:lstStyle/>
                    <a:p>
                      <a:pPr algn="ctr" rtl="0" fontAlgn="ctr"/>
                      <a:r>
                        <a:rPr lang="es-CL" sz="1200" b="1" i="0" u="none" strike="noStrike">
                          <a:solidFill>
                            <a:srgbClr val="000000"/>
                          </a:solidFill>
                          <a:effectLst/>
                          <a:latin typeface="Calibri"/>
                        </a:rPr>
                        <a:t>DESCRIPCION</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endParaRPr lang="es-CL"/>
                    </a:p>
                  </a:txBody>
                  <a:tcPr/>
                </a:tc>
                <a:tc gridSpan="2">
                  <a:txBody>
                    <a:bodyPr/>
                    <a:lstStyle/>
                    <a:p>
                      <a:pPr algn="ctr" rtl="0" fontAlgn="ctr"/>
                      <a:r>
                        <a:rPr lang="es-CL" sz="1200" b="1" i="0" u="none" strike="noStrike" dirty="0" smtClean="0">
                          <a:solidFill>
                            <a:srgbClr val="000000"/>
                          </a:solidFill>
                          <a:effectLst/>
                          <a:latin typeface="Calibri"/>
                        </a:rPr>
                        <a:t>RESULTADOS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hMerge="1">
                  <a:txBody>
                    <a:bodyPr/>
                    <a:lstStyle/>
                    <a:p>
                      <a:pPr algn="ctr" rtl="0" fontAlgn="ct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rtl="0" fontAlgn="ctr"/>
                      <a:r>
                        <a:rPr lang="es-CL" sz="1200" b="1" i="0" u="none" strike="noStrike" dirty="0" smtClean="0">
                          <a:solidFill>
                            <a:srgbClr val="000000"/>
                          </a:solidFill>
                          <a:effectLst/>
                          <a:latin typeface="Calibri"/>
                        </a:rPr>
                        <a:t>RESPONSABLES</a:t>
                      </a:r>
                      <a:r>
                        <a:rPr lang="es-CL" sz="1200" b="1" i="0" u="none" strike="noStrike" baseline="0" dirty="0" smtClean="0">
                          <a:solidFill>
                            <a:srgbClr val="000000"/>
                          </a:solidFill>
                          <a:effectLst/>
                          <a:latin typeface="Calibri"/>
                        </a:rPr>
                        <a:t> Y RECURSOS</a:t>
                      </a:r>
                      <a:endParaRPr lang="es-CL" sz="12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1584176">
                <a:tc gridSpan="2">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sng" strike="noStrike" dirty="0" smtClean="0">
                          <a:solidFill>
                            <a:srgbClr val="000000"/>
                          </a:solidFill>
                          <a:effectLst/>
                          <a:latin typeface="Calibri"/>
                        </a:rPr>
                        <a:t>1.Empresas públicas SEP: </a:t>
                      </a: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none" strike="noStrike" dirty="0" smtClean="0">
                          <a:solidFill>
                            <a:srgbClr val="000000"/>
                          </a:solidFill>
                          <a:effectLst/>
                          <a:latin typeface="+mn-lt"/>
                        </a:rPr>
                        <a:t>Incorporación de prácticas empresariales responsables</a:t>
                      </a:r>
                      <a:r>
                        <a:rPr lang="es-CL" sz="1200" b="0" i="0" u="none" strike="noStrike" baseline="0" dirty="0" smtClean="0">
                          <a:solidFill>
                            <a:srgbClr val="000000"/>
                          </a:solidFill>
                          <a:effectLst/>
                          <a:latin typeface="+mn-lt"/>
                        </a:rPr>
                        <a:t> mediante la difusión de una política SEP de Sostenibilidad en Valor Compartido </a:t>
                      </a: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baseline="0" dirty="0" smtClean="0">
                        <a:solidFill>
                          <a:srgbClr val="000000"/>
                        </a:solidFill>
                        <a:effectLst/>
                        <a:latin typeface="+mn-lt"/>
                      </a:endParaRP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endParaRPr lang="es-CL" sz="1200" b="0" i="0" u="none" strike="noStrike" dirty="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a:p>
                  </a:txBody>
                  <a:tcPr/>
                </a:tc>
                <a:tc gridSpan="2">
                  <a:txBody>
                    <a:bodyPr/>
                    <a:lstStyle/>
                    <a:p>
                      <a:pPr marL="171450" indent="-171450" algn="just" rtl="0" fontAlgn="ctr">
                        <a:buFont typeface="Arial" panose="020B0604020202020204" pitchFamily="34" charset="0"/>
                        <a:buChar char="•"/>
                      </a:pPr>
                      <a:r>
                        <a:rPr lang="es-CL" sz="1200" b="0" i="0" u="none" strike="noStrike" dirty="0" smtClean="0">
                          <a:solidFill>
                            <a:srgbClr val="000000"/>
                          </a:solidFill>
                          <a:effectLst/>
                          <a:latin typeface="+mn-lt"/>
                        </a:rPr>
                        <a:t>Diagnóstico general</a:t>
                      </a:r>
                      <a:r>
                        <a:rPr lang="es-CL" sz="1200" b="0" i="0" u="none" strike="noStrike" baseline="0" dirty="0" smtClean="0">
                          <a:solidFill>
                            <a:srgbClr val="000000"/>
                          </a:solidFill>
                          <a:effectLst/>
                          <a:latin typeface="+mn-lt"/>
                        </a:rPr>
                        <a:t> por empresas SEP en materias de sostenibilidad y relación con </a:t>
                      </a:r>
                      <a:r>
                        <a:rPr lang="es-CL" sz="1200" b="0" i="0" u="none" strike="noStrike" baseline="0" dirty="0" err="1" smtClean="0">
                          <a:solidFill>
                            <a:srgbClr val="000000"/>
                          </a:solidFill>
                          <a:effectLst/>
                          <a:latin typeface="+mn-lt"/>
                        </a:rPr>
                        <a:t>stakeholders</a:t>
                      </a:r>
                      <a:r>
                        <a:rPr lang="es-CL" sz="1200" b="0" i="0" u="none" strike="noStrike" baseline="0" dirty="0" smtClean="0">
                          <a:solidFill>
                            <a:srgbClr val="000000"/>
                          </a:solidFill>
                          <a:effectLst/>
                          <a:latin typeface="+mn-lt"/>
                        </a:rPr>
                        <a:t>.</a:t>
                      </a:r>
                    </a:p>
                    <a:p>
                      <a:pPr marL="171450" indent="-171450" algn="just" rtl="0" fontAlgn="ctr">
                        <a:buFont typeface="Arial" panose="020B0604020202020204" pitchFamily="34" charset="0"/>
                        <a:buChar char="•"/>
                      </a:pPr>
                      <a:r>
                        <a:rPr lang="es-CL" sz="1200" b="0" i="0" u="none" strike="noStrike" baseline="0" dirty="0" smtClean="0">
                          <a:solidFill>
                            <a:srgbClr val="000000"/>
                          </a:solidFill>
                          <a:effectLst/>
                          <a:latin typeface="+mn-lt"/>
                        </a:rPr>
                        <a:t>Política SEP de Valor Compartido por empresa en materias de sostenibilidad.</a:t>
                      </a:r>
                    </a:p>
                    <a:p>
                      <a:pPr marL="171450" indent="-171450" algn="just" rtl="0" fontAlgn="ctr">
                        <a:buFont typeface="Arial" panose="020B0604020202020204" pitchFamily="34" charset="0"/>
                        <a:buChar char="•"/>
                      </a:pPr>
                      <a:r>
                        <a:rPr lang="es-CL" sz="1200" b="0" i="0" u="none" strike="noStrike" baseline="0" dirty="0" smtClean="0">
                          <a:solidFill>
                            <a:srgbClr val="000000"/>
                          </a:solidFill>
                          <a:effectLst/>
                          <a:latin typeface="+mn-lt"/>
                        </a:rPr>
                        <a:t>Incorporación del factor sostenibilidad en la metas por Empresas SEP</a:t>
                      </a:r>
                    </a:p>
                    <a:p>
                      <a:pPr marL="171450" indent="-171450" algn="just" rtl="0" fontAlgn="ctr">
                        <a:buFont typeface="Arial" panose="020B0604020202020204" pitchFamily="34" charset="0"/>
                        <a:buChar char="•"/>
                      </a:pPr>
                      <a:r>
                        <a:rPr lang="es-CL" sz="1200" b="0" i="0" u="none" strike="noStrike" baseline="0" dirty="0" smtClean="0">
                          <a:solidFill>
                            <a:srgbClr val="000000"/>
                          </a:solidFill>
                          <a:effectLst/>
                          <a:latin typeface="+mn-lt"/>
                        </a:rPr>
                        <a:t>Aumentar el número de empresas que incorporan prácticas empresariales responsables en su gestión</a:t>
                      </a:r>
                      <a:endParaRPr lang="es-CL" sz="1200" b="0" i="0" u="none" strike="noStrike" dirty="0">
                        <a:solidFill>
                          <a:srgbClr val="000000"/>
                        </a:solidFill>
                        <a:effectLst/>
                        <a:latin typeface="Calibri"/>
                      </a:endParaRPr>
                    </a:p>
                    <a:p>
                      <a:pPr algn="just" fontAlgn="b"/>
                      <a:r>
                        <a:rPr lang="es-CL" sz="1100" b="0" i="0" u="none" strike="noStrike" dirty="0">
                          <a:solidFill>
                            <a:srgbClr val="000000"/>
                          </a:solidFill>
                          <a:effectLst/>
                          <a:latin typeface="Calibri"/>
                        </a:rPr>
                        <a:t> </a:t>
                      </a: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L" sz="1200" b="0" i="0" u="none" strike="noStrike" dirty="0" smtClean="0">
                          <a:solidFill>
                            <a:srgbClr val="000000"/>
                          </a:solidFill>
                          <a:effectLst/>
                          <a:latin typeface="Calibri"/>
                        </a:rPr>
                        <a:t>Presidente</a:t>
                      </a:r>
                      <a:r>
                        <a:rPr lang="es-CL" sz="1200" b="0" i="0" u="none" strike="noStrike" baseline="0" dirty="0" smtClean="0">
                          <a:solidFill>
                            <a:srgbClr val="000000"/>
                          </a:solidFill>
                          <a:effectLst/>
                          <a:latin typeface="Calibri"/>
                        </a:rPr>
                        <a:t> Directorio SEP</a:t>
                      </a:r>
                    </a:p>
                    <a:p>
                      <a:pPr algn="l" fontAlgn="b"/>
                      <a:r>
                        <a:rPr lang="es-CL" sz="1200" b="0" i="0" u="none" strike="noStrike" baseline="0" dirty="0" smtClean="0">
                          <a:solidFill>
                            <a:srgbClr val="000000"/>
                          </a:solidFill>
                          <a:effectLst/>
                          <a:latin typeface="Calibri"/>
                        </a:rPr>
                        <a:t>$37MM</a:t>
                      </a:r>
                      <a:endParaRPr lang="es-CL" sz="1200" b="0" i="0" u="none" strike="noStrike" dirty="0" smtClean="0">
                        <a:solidFill>
                          <a:srgbClr val="000000"/>
                        </a:solidFill>
                        <a:effectLst/>
                        <a:latin typeface="Calibri"/>
                      </a:endParaRPr>
                    </a:p>
                    <a:p>
                      <a:pPr algn="l" fontAlgn="b"/>
                      <a:endParaRPr lang="es-CL" sz="12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2039">
                <a:tc gridSpan="2">
                  <a:txBody>
                    <a:bodyPr/>
                    <a:lstStyle/>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sng" strike="noStrike" dirty="0" smtClean="0">
                          <a:solidFill>
                            <a:srgbClr val="000000"/>
                          </a:solidFill>
                          <a:effectLst/>
                          <a:latin typeface="Calibri"/>
                        </a:rPr>
                        <a:t>2. Empresas </a:t>
                      </a:r>
                      <a:r>
                        <a:rPr lang="es-CL" sz="1200" b="0" i="0" u="sng" strike="noStrike" dirty="0">
                          <a:solidFill>
                            <a:srgbClr val="000000"/>
                          </a:solidFill>
                          <a:effectLst/>
                          <a:latin typeface="Calibri"/>
                        </a:rPr>
                        <a:t>Privadas</a:t>
                      </a:r>
                      <a:r>
                        <a:rPr lang="es-CL" sz="1200" b="0" i="0" u="sng" strike="noStrike" dirty="0" smtClean="0">
                          <a:solidFill>
                            <a:srgbClr val="000000"/>
                          </a:solidFill>
                          <a:effectLst/>
                          <a:latin typeface="Calibri"/>
                        </a:rPr>
                        <a:t>: </a:t>
                      </a:r>
                    </a:p>
                    <a:p>
                      <a:pPr marL="0" marR="0" indent="0" algn="just" defTabSz="457200" rtl="0" eaLnBrk="1" fontAlgn="ctr" latinLnBrk="0" hangingPunct="1">
                        <a:lnSpc>
                          <a:spcPct val="100000"/>
                        </a:lnSpc>
                        <a:spcBef>
                          <a:spcPts val="0"/>
                        </a:spcBef>
                        <a:spcAft>
                          <a:spcPts val="0"/>
                        </a:spcAft>
                        <a:buClr>
                          <a:srgbClr val="000000"/>
                        </a:buClr>
                        <a:buSzPts val="1000"/>
                        <a:buFont typeface="Arial"/>
                        <a:buNone/>
                        <a:tabLst/>
                        <a:defRPr/>
                      </a:pPr>
                      <a:r>
                        <a:rPr lang="es-CL" sz="1200" b="0" i="0" u="none" strike="noStrike" dirty="0" smtClean="0">
                          <a:solidFill>
                            <a:srgbClr val="000000"/>
                          </a:solidFill>
                          <a:effectLst/>
                          <a:latin typeface="+mn-lt"/>
                        </a:rPr>
                        <a:t>Propiciar la incorporación de prácticas empresariales responsables  con enfoque sectorial. Para las industrias principales se explicitarán expectativas respecto de temas críticos</a:t>
                      </a:r>
                      <a:endParaRPr lang="es-CL" sz="1200" b="0" i="0" u="none" strike="noStrike" dirty="0" smtClean="0">
                        <a:solidFill>
                          <a:srgbClr val="000000"/>
                        </a:solidFill>
                        <a:effectLst/>
                        <a:latin typeface="Arial"/>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a:p>
                  </a:txBody>
                  <a:tcPr/>
                </a:tc>
                <a:tc gridSpan="2">
                  <a:txBody>
                    <a:bodyPr/>
                    <a:lstStyle/>
                    <a:p>
                      <a:pPr marL="171450" marR="0" indent="-171450" algn="just" defTabSz="457200" rtl="0" eaLnBrk="1" fontAlgn="b" latinLnBrk="0" hangingPunct="1">
                        <a:lnSpc>
                          <a:spcPct val="100000"/>
                        </a:lnSpc>
                        <a:spcBef>
                          <a:spcPts val="0"/>
                        </a:spcBef>
                        <a:spcAft>
                          <a:spcPts val="0"/>
                        </a:spcAft>
                        <a:buClrTx/>
                        <a:buSzTx/>
                        <a:buFontTx/>
                        <a:buChar char="-"/>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r>
                        <a:rPr lang="es-CL" sz="1100" b="0" i="0" u="none" strike="noStrike" dirty="0" smtClean="0">
                          <a:solidFill>
                            <a:srgbClr val="000000"/>
                          </a:solidFill>
                          <a:effectLst/>
                          <a:latin typeface="+mn-lt"/>
                        </a:rPr>
                        <a:t>Aumentar el número de empresas que incorpora prácticas empresariales  responsables  en su gestión</a:t>
                      </a:r>
                    </a:p>
                    <a:p>
                      <a:pPr marL="171450" marR="0" indent="-171450" algn="just" defTabSz="457200" rtl="0" eaLnBrk="1" fontAlgn="b" latinLnBrk="0" hangingPunct="1">
                        <a:lnSpc>
                          <a:spcPct val="100000"/>
                        </a:lnSpc>
                        <a:spcBef>
                          <a:spcPts val="0"/>
                        </a:spcBef>
                        <a:spcAft>
                          <a:spcPts val="0"/>
                        </a:spcAft>
                        <a:buClrTx/>
                        <a:buSzTx/>
                        <a:buFontTx/>
                        <a:buChar char="-"/>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marL="0" marR="0" indent="0" algn="just" defTabSz="457200" rtl="0" eaLnBrk="1" fontAlgn="b" latinLnBrk="0" hangingPunct="1">
                        <a:lnSpc>
                          <a:spcPct val="100000"/>
                        </a:lnSpc>
                        <a:spcBef>
                          <a:spcPts val="0"/>
                        </a:spcBef>
                        <a:spcAft>
                          <a:spcPts val="0"/>
                        </a:spcAft>
                        <a:buClrTx/>
                        <a:buSzTx/>
                        <a:buFontTx/>
                        <a:buNone/>
                        <a:tabLst/>
                        <a:defRPr/>
                      </a:pPr>
                      <a:endParaRPr lang="es-CL" sz="1100" b="0" i="0" u="none" strike="noStrike" dirty="0" smtClean="0">
                        <a:solidFill>
                          <a:srgbClr val="000000"/>
                        </a:solidFill>
                        <a:effectLst/>
                        <a:latin typeface="+mn-lt"/>
                      </a:endParaRPr>
                    </a:p>
                    <a:p>
                      <a:pPr algn="just" fontAlgn="b"/>
                      <a:endParaRPr lang="es-CL" sz="1100" b="0" i="0" u="none" strike="noStrike" dirty="0">
                        <a:solidFill>
                          <a:srgbClr val="000000"/>
                        </a:solidFill>
                        <a:effectLst/>
                        <a:latin typeface="Calibri"/>
                      </a:endParaRPr>
                    </a:p>
                  </a:txBody>
                  <a:tcPr marL="7033" marR="7033" marT="70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a:p>
                  </a:txBody>
                  <a:tcPr/>
                </a:tc>
                <a:tc>
                  <a:txBody>
                    <a:bodyPr/>
                    <a:lstStyle/>
                    <a:p>
                      <a:pPr algn="just" rtl="0" fontAlgn="ctr"/>
                      <a:endParaRPr lang="es-CL" sz="1100" b="0" i="0" u="none" strike="noStrike" dirty="0" smtClean="0">
                        <a:solidFill>
                          <a:srgbClr val="000000"/>
                        </a:solidFill>
                        <a:effectLst/>
                        <a:latin typeface="Calibri"/>
                      </a:endParaRPr>
                    </a:p>
                    <a:p>
                      <a:pPr algn="just" rtl="0" fontAlgn="ctr"/>
                      <a:r>
                        <a:rPr lang="es-CL" sz="1200" b="0" i="0" u="none" strike="noStrike" dirty="0" smtClean="0">
                          <a:solidFill>
                            <a:srgbClr val="000000"/>
                          </a:solidFill>
                          <a:effectLst/>
                          <a:latin typeface="Calibri"/>
                        </a:rPr>
                        <a:t>CPC, </a:t>
                      </a:r>
                      <a:r>
                        <a:rPr lang="es-CL" sz="1200" b="0" i="0" u="none" strike="noStrike" dirty="0" err="1" smtClean="0">
                          <a:solidFill>
                            <a:srgbClr val="000000"/>
                          </a:solidFill>
                          <a:effectLst/>
                          <a:latin typeface="Calibri"/>
                        </a:rPr>
                        <a:t>Sofofa</a:t>
                      </a:r>
                      <a:r>
                        <a:rPr lang="es-CL" sz="1200" b="0" i="0" u="none" strike="noStrike" dirty="0" smtClean="0">
                          <a:solidFill>
                            <a:srgbClr val="000000"/>
                          </a:solidFill>
                          <a:effectLst/>
                          <a:latin typeface="Calibri"/>
                        </a:rPr>
                        <a:t>, Acción RSE. Recursos y plazos por definir</a:t>
                      </a:r>
                      <a:endParaRPr lang="es-CL" sz="1200" b="0" i="0" u="none" strike="noStrike" dirty="0">
                        <a:solidFill>
                          <a:srgbClr val="000000"/>
                        </a:solidFill>
                        <a:effectLst/>
                        <a:latin typeface="Calibri"/>
                      </a:endParaRPr>
                    </a:p>
                  </a:txBody>
                  <a:tcPr marL="7033" marR="7033"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393">
                <a:tc gridSpan="5">
                  <a:txBody>
                    <a:bodyPr/>
                    <a:lstStyle/>
                    <a:p>
                      <a:pPr algn="ctr" rtl="0" fontAlgn="ctr"/>
                      <a:r>
                        <a:rPr lang="es-CL" sz="1100" b="1" i="0" u="none" strike="noStrike" dirty="0">
                          <a:solidFill>
                            <a:srgbClr val="000000"/>
                          </a:solidFill>
                          <a:effectLst/>
                          <a:latin typeface="Calibri"/>
                        </a:rPr>
                        <a:t>CARTA GANTT</a:t>
                      </a: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c hMerge="1">
                  <a:txBody>
                    <a:bodyPr/>
                    <a:lstStyle/>
                    <a:p>
                      <a:endParaRPr lang="es-CL"/>
                    </a:p>
                  </a:txBody>
                  <a:tcPr/>
                </a:tc>
                <a:tc hMerge="1">
                  <a:txBody>
                    <a:bodyPr/>
                    <a:lstStyle/>
                    <a:p>
                      <a:pPr algn="ctr" rtl="0" fontAlgn="ctr"/>
                      <a:endParaRPr lang="es-CL" sz="900" b="1" i="0" u="none" strike="noStrike" dirty="0">
                        <a:solidFill>
                          <a:srgbClr val="000000"/>
                        </a:solidFill>
                        <a:effectLst/>
                        <a:latin typeface="Calibri"/>
                      </a:endParaRPr>
                    </a:p>
                  </a:txBody>
                  <a:tcPr marL="7033" marR="7033" marT="7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s-CL"/>
                    </a:p>
                  </a:txBody>
                  <a:tcPr/>
                </a:tc>
              </a:tr>
              <a:tr h="283725">
                <a:tc>
                  <a:txBody>
                    <a:bodyPr/>
                    <a:lstStyle/>
                    <a:p>
                      <a:pPr algn="l" rtl="0" fontAlgn="b"/>
                      <a:r>
                        <a:rPr lang="es-CL" sz="700" b="0" i="0" u="none" strike="noStrike" dirty="0">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rtl="0" fontAlgn="b"/>
                      <a:r>
                        <a:rPr lang="es-CL" sz="700" b="0" i="0" u="none" strike="noStrike" dirty="0">
                          <a:solidFill>
                            <a:srgbClr val="000000"/>
                          </a:solidFill>
                          <a:effectLst/>
                          <a:latin typeface="Calibri"/>
                        </a:rPr>
                        <a:t> </a:t>
                      </a:r>
                    </a:p>
                  </a:txBody>
                  <a:tcPr marL="7033" marR="7033" marT="7033"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CL"/>
                    </a:p>
                  </a:txBody>
                  <a:tcPr/>
                </a:tc>
              </a:tr>
              <a:tr h="283725">
                <a:tc>
                  <a:txBody>
                    <a:bodyPr/>
                    <a:lstStyle/>
                    <a:p>
                      <a:pPr algn="l" rtl="0" fontAlgn="b"/>
                      <a:r>
                        <a:rPr lang="es-CL" sz="700" b="0" i="0" u="none" strike="noStrike">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r>
              <a:tr h="381924">
                <a:tc>
                  <a:txBody>
                    <a:bodyPr/>
                    <a:lstStyle/>
                    <a:p>
                      <a:pPr algn="l" rtl="0" fontAlgn="b"/>
                      <a:r>
                        <a:rPr lang="es-CL" sz="700" b="0" i="0" u="none" strike="noStrike" dirty="0">
                          <a:solidFill>
                            <a:srgbClr val="000000"/>
                          </a:solidFill>
                          <a:effectLst/>
                          <a:latin typeface="Calibri"/>
                        </a:rPr>
                        <a:t> </a:t>
                      </a:r>
                    </a:p>
                  </a:txBody>
                  <a:tcPr marL="7033" marR="7033" marT="703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noFill/>
                      <a:prstDash val="solid"/>
                      <a:round/>
                      <a:headEnd type="none" w="med" len="med"/>
                      <a:tailEnd type="none" w="med" len="med"/>
                    </a:lnR>
                    <a:lnT>
                      <a:noFill/>
                    </a:lnT>
                    <a:lnB>
                      <a:noFill/>
                    </a:lnB>
                  </a:tcPr>
                </a:tc>
                <a:tc hMerge="1">
                  <a:txBody>
                    <a:bodyPr/>
                    <a:lstStyle/>
                    <a:p>
                      <a:endParaRPr lang="es-CL"/>
                    </a:p>
                  </a:txBody>
                  <a:tcPr/>
                </a:tc>
                <a:tc gridSpan="2">
                  <a:txBody>
                    <a:bodyPr/>
                    <a:lstStyle/>
                    <a:p>
                      <a:pPr algn="l" rtl="0" fontAlgn="b"/>
                      <a:endParaRPr lang="es-CL" sz="700" b="0" i="0" u="none" strike="noStrike" dirty="0">
                        <a:solidFill>
                          <a:srgbClr val="000000"/>
                        </a:solidFill>
                        <a:effectLst/>
                        <a:latin typeface="Calibri"/>
                      </a:endParaRPr>
                    </a:p>
                  </a:txBody>
                  <a:tcPr marL="7033" marR="7033" marT="7033"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r>
            </a:tbl>
          </a:graphicData>
        </a:graphic>
      </p:graphicFrame>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77195" y="6165304"/>
            <a:ext cx="8039221" cy="30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0 Rectángulo"/>
          <p:cNvSpPr/>
          <p:nvPr/>
        </p:nvSpPr>
        <p:spPr>
          <a:xfrm>
            <a:off x="3936083" y="6122197"/>
            <a:ext cx="771365"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Mayo 2015</a:t>
            </a:r>
            <a:endParaRPr lang="es-CL" sz="1000" dirty="0">
              <a:solidFill>
                <a:srgbClr val="000000"/>
              </a:solidFill>
              <a:latin typeface="Calibri"/>
              <a:ea typeface="+mn-ea"/>
            </a:endParaRPr>
          </a:p>
        </p:txBody>
      </p:sp>
      <p:pic>
        <p:nvPicPr>
          <p:cNvPr id="1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953" y="6320826"/>
            <a:ext cx="139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38 Rectángulo"/>
          <p:cNvSpPr/>
          <p:nvPr/>
        </p:nvSpPr>
        <p:spPr>
          <a:xfrm>
            <a:off x="581178" y="6071335"/>
            <a:ext cx="78098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Marzo2015</a:t>
            </a:r>
            <a:endParaRPr lang="es-CL" sz="1000" dirty="0">
              <a:solidFill>
                <a:srgbClr val="000000"/>
              </a:solidFill>
              <a:latin typeface="Calibri"/>
              <a:ea typeface="+mn-ea"/>
            </a:endParaRPr>
          </a:p>
        </p:txBody>
      </p:sp>
      <p:sp>
        <p:nvSpPr>
          <p:cNvPr id="36" name="20 Rectángulo"/>
          <p:cNvSpPr/>
          <p:nvPr/>
        </p:nvSpPr>
        <p:spPr>
          <a:xfrm>
            <a:off x="6506416" y="6071530"/>
            <a:ext cx="1010213" cy="246221"/>
          </a:xfrm>
          <a:prstGeom prst="rect">
            <a:avLst/>
          </a:prstGeom>
        </p:spPr>
        <p:txBody>
          <a:bodyPr wrap="none">
            <a:spAutoFit/>
          </a:bodyPr>
          <a:lstStyle/>
          <a:p>
            <a:pPr fontAlgn="auto">
              <a:spcBef>
                <a:spcPts val="0"/>
              </a:spcBef>
              <a:spcAft>
                <a:spcPts val="0"/>
              </a:spcAft>
            </a:pPr>
            <a:r>
              <a:rPr lang="es-CL" sz="1000" dirty="0" smtClean="0">
                <a:solidFill>
                  <a:srgbClr val="002060"/>
                </a:solidFill>
                <a:latin typeface="Calibri"/>
                <a:ea typeface="ＭＳ Ｐゴシック" panose="020B0600070205080204" pitchFamily="34" charset="-128"/>
                <a:cs typeface="Arial" pitchFamily="34" charset="0"/>
              </a:rPr>
              <a:t>Diciembre 2015</a:t>
            </a:r>
            <a:endParaRPr lang="es-CL" sz="1000" dirty="0">
              <a:solidFill>
                <a:srgbClr val="002060"/>
              </a:solidFill>
              <a:latin typeface="Calibri"/>
              <a:ea typeface="ＭＳ Ｐゴシック" panose="020B0600070205080204" pitchFamily="34" charset="-128"/>
              <a:cs typeface="Arial" pitchFamily="34" charset="0"/>
            </a:endParaRPr>
          </a:p>
        </p:txBody>
      </p:sp>
      <p:pic>
        <p:nvPicPr>
          <p:cNvPr id="2" name="Imagen 1"/>
          <p:cNvPicPr>
            <a:picLocks noChangeAspect="1"/>
          </p:cNvPicPr>
          <p:nvPr/>
        </p:nvPicPr>
        <p:blipFill>
          <a:blip r:embed="rId6"/>
          <a:stretch>
            <a:fillRect/>
          </a:stretch>
        </p:blipFill>
        <p:spPr>
          <a:xfrm>
            <a:off x="936143" y="6284450"/>
            <a:ext cx="140220" cy="384081"/>
          </a:xfrm>
          <a:prstGeom prst="rect">
            <a:avLst/>
          </a:prstGeom>
        </p:spPr>
      </p:pic>
      <p:sp>
        <p:nvSpPr>
          <p:cNvPr id="4" name="CuadroTexto 3"/>
          <p:cNvSpPr txBox="1"/>
          <p:nvPr/>
        </p:nvSpPr>
        <p:spPr>
          <a:xfrm flipH="1">
            <a:off x="203280" y="6541798"/>
            <a:ext cx="1761998" cy="276999"/>
          </a:xfrm>
          <a:prstGeom prst="rect">
            <a:avLst/>
          </a:prstGeom>
          <a:noFill/>
        </p:spPr>
        <p:txBody>
          <a:bodyPr wrap="square" rtlCol="0">
            <a:spAutoFit/>
          </a:bodyPr>
          <a:lstStyle/>
          <a:p>
            <a:r>
              <a:rPr lang="es-CL" sz="1200" dirty="0" smtClean="0"/>
              <a:t>Informe de diagnóstico </a:t>
            </a:r>
            <a:endParaRPr lang="es-CL" sz="1200" dirty="0"/>
          </a:p>
        </p:txBody>
      </p:sp>
      <p:sp>
        <p:nvSpPr>
          <p:cNvPr id="5" name="CuadroTexto 4"/>
          <p:cNvSpPr txBox="1"/>
          <p:nvPr/>
        </p:nvSpPr>
        <p:spPr>
          <a:xfrm>
            <a:off x="3434964" y="6584022"/>
            <a:ext cx="1897378" cy="261610"/>
          </a:xfrm>
          <a:prstGeom prst="rect">
            <a:avLst/>
          </a:prstGeom>
          <a:noFill/>
        </p:spPr>
        <p:txBody>
          <a:bodyPr wrap="square" rtlCol="0">
            <a:spAutoFit/>
          </a:bodyPr>
          <a:lstStyle/>
          <a:p>
            <a:r>
              <a:rPr lang="es-CL" sz="1100" dirty="0" smtClean="0"/>
              <a:t>Entrega de política SEP</a:t>
            </a:r>
            <a:endParaRPr lang="es-CL" sz="1100" dirty="0"/>
          </a:p>
        </p:txBody>
      </p:sp>
      <p:sp>
        <p:nvSpPr>
          <p:cNvPr id="6" name="CuadroTexto 5"/>
          <p:cNvSpPr txBox="1"/>
          <p:nvPr/>
        </p:nvSpPr>
        <p:spPr>
          <a:xfrm>
            <a:off x="6316107" y="6499384"/>
            <a:ext cx="1562243" cy="430887"/>
          </a:xfrm>
          <a:prstGeom prst="rect">
            <a:avLst/>
          </a:prstGeom>
          <a:noFill/>
        </p:spPr>
        <p:txBody>
          <a:bodyPr wrap="square" rtlCol="0">
            <a:spAutoFit/>
          </a:bodyPr>
          <a:lstStyle/>
          <a:p>
            <a:r>
              <a:rPr lang="es-CL" sz="1100" dirty="0" smtClean="0"/>
              <a:t>Entregas de políticas de Empresas SEP </a:t>
            </a:r>
            <a:endParaRPr lang="es-CL" sz="1100" dirty="0"/>
          </a:p>
        </p:txBody>
      </p:sp>
      <p:pic>
        <p:nvPicPr>
          <p:cNvPr id="7" name="Imagen 6"/>
          <p:cNvPicPr>
            <a:picLocks noChangeAspect="1"/>
          </p:cNvPicPr>
          <p:nvPr/>
        </p:nvPicPr>
        <p:blipFill>
          <a:blip r:embed="rId7"/>
          <a:stretch>
            <a:fillRect/>
          </a:stretch>
        </p:blipFill>
        <p:spPr>
          <a:xfrm>
            <a:off x="7027119" y="6295400"/>
            <a:ext cx="140220" cy="384081"/>
          </a:xfrm>
          <a:prstGeom prst="rect">
            <a:avLst/>
          </a:prstGeom>
        </p:spPr>
      </p:pic>
      <p:sp>
        <p:nvSpPr>
          <p:cNvPr id="24" name="Marcador de número de diapositiva 3"/>
          <p:cNvSpPr>
            <a:spLocks noGrp="1"/>
          </p:cNvSpPr>
          <p:nvPr>
            <p:ph type="sldNum" sz="quarter" idx="11"/>
          </p:nvPr>
        </p:nvSpPr>
        <p:spPr>
          <a:xfrm>
            <a:off x="6213591" y="6959848"/>
            <a:ext cx="2133600" cy="193675"/>
          </a:xfrm>
        </p:spPr>
        <p:txBody>
          <a:bodyPr/>
          <a:lstStyle/>
          <a:p>
            <a:r>
              <a:rPr lang="en-US" dirty="0"/>
              <a:t>9</a:t>
            </a:r>
          </a:p>
        </p:txBody>
      </p:sp>
    </p:spTree>
    <p:extLst>
      <p:ext uri="{BB962C8B-B14F-4D97-AF65-F5344CB8AC3E}">
        <p14:creationId xmlns:p14="http://schemas.microsoft.com/office/powerpoint/2010/main" val="1688714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4731</TotalTime>
  <Words>4309</Words>
  <Application>Microsoft Office PowerPoint</Application>
  <PresentationFormat>Presentación en pantalla (4:3)</PresentationFormat>
  <Paragraphs>815</Paragraphs>
  <Slides>31</Slides>
  <Notes>17</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31</vt:i4>
      </vt:variant>
    </vt:vector>
  </HeadingPairs>
  <TitlesOfParts>
    <vt:vector size="42" baseType="lpstr">
      <vt:lpstr>ＭＳ Ｐゴシック</vt:lpstr>
      <vt:lpstr>ＭＳ Ｐゴシック</vt:lpstr>
      <vt:lpstr>Arial</vt:lpstr>
      <vt:lpstr>Calibri</vt:lpstr>
      <vt:lpstr>Gill Sans MT</vt:lpstr>
      <vt:lpstr>Times New Roman</vt:lpstr>
      <vt:lpstr>Trebuchet MS</vt:lpstr>
      <vt:lpstr>Verdana</vt:lpstr>
      <vt:lpstr>ヒラギノ角ゴ Pro W3</vt:lpstr>
      <vt:lpstr>1_Office Theme</vt:lpstr>
      <vt:lpstr>5_Office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Acción 2015 – 2018 Estado de Avance Global  </vt:lpstr>
      <vt:lpstr>Presentación de PowerPoint</vt:lpstr>
    </vt:vector>
  </TitlesOfParts>
  <Company>Subsecretaria de Economia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mriquelmel</dc:creator>
  <cp:lastModifiedBy>Luz Sosa Leiva</cp:lastModifiedBy>
  <cp:revision>463</cp:revision>
  <cp:lastPrinted>2015-05-06T19:05:38Z</cp:lastPrinted>
  <dcterms:created xsi:type="dcterms:W3CDTF">2015-02-18T12:41:15Z</dcterms:created>
  <dcterms:modified xsi:type="dcterms:W3CDTF">2015-05-07T19:45:57Z</dcterms:modified>
</cp:coreProperties>
</file>