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6" r:id="rId1"/>
  </p:sldMasterIdLst>
  <p:sldIdLst>
    <p:sldId id="256" r:id="rId2"/>
    <p:sldId id="257" r:id="rId3"/>
    <p:sldId id="260" r:id="rId4"/>
    <p:sldId id="261" r:id="rId5"/>
    <p:sldId id="262" r:id="rId6"/>
    <p:sldId id="26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984D291-659F-AD45-8DFC-0E328E71ED50}">
          <p14:sldIdLst>
            <p14:sldId id="256"/>
            <p14:sldId id="257"/>
            <p14:sldId id="260"/>
            <p14:sldId id="261"/>
            <p14:sldId id="262"/>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7E3C"/>
    <a:srgbClr val="AA9044"/>
    <a:srgbClr val="C6A7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485" autoAdjust="0"/>
  </p:normalViewPr>
  <p:slideViewPr>
    <p:cSldViewPr snapToGrid="0" snapToObjects="1">
      <p:cViewPr varScale="1">
        <p:scale>
          <a:sx n="77" d="100"/>
          <a:sy n="77" d="100"/>
        </p:scale>
        <p:origin x="112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BE861C-3146-4C82-A6A7-D10A6C83BD6B}" type="doc">
      <dgm:prSet loTypeId="urn:microsoft.com/office/officeart/2005/8/layout/gear1" loCatId="process" qsTypeId="urn:microsoft.com/office/officeart/2005/8/quickstyle/simple1" qsCatId="simple" csTypeId="urn:microsoft.com/office/officeart/2005/8/colors/accent1_2" csCatId="accent1" phldr="1"/>
      <dgm:spPr/>
    </dgm:pt>
    <dgm:pt modelId="{1E26EE6E-E857-41E4-9FCF-329EAA083B0A}">
      <dgm:prSet phldrT="[Texto]" custT="1"/>
      <dgm:spPr/>
      <dgm:t>
        <a:bodyPr/>
        <a:lstStyle/>
        <a:p>
          <a:r>
            <a:rPr lang="es-419" sz="1400" b="1" dirty="0" smtClean="0">
              <a:latin typeface="Roboto Medium"/>
            </a:rPr>
            <a:t>Co-transforma la </a:t>
          </a:r>
          <a:r>
            <a:rPr lang="es-419" sz="1400" b="1" dirty="0" smtClean="0">
              <a:latin typeface="Roboto Medium"/>
            </a:rPr>
            <a:t>realidad social</a:t>
          </a:r>
        </a:p>
        <a:p>
          <a:r>
            <a:rPr lang="es-419" sz="1400" b="1" dirty="0" smtClean="0">
              <a:latin typeface="Roboto Medium"/>
            </a:rPr>
            <a:t>(</a:t>
          </a:r>
          <a:r>
            <a:rPr lang="es-419" sz="1400" b="1" dirty="0" smtClean="0">
              <a:latin typeface="Roboto Medium"/>
            </a:rPr>
            <a:t>reciprocidad y solidaridad)</a:t>
          </a:r>
          <a:endParaRPr lang="es-CL" sz="1400" b="1" dirty="0">
            <a:latin typeface="Roboto Medium"/>
          </a:endParaRPr>
        </a:p>
      </dgm:t>
    </dgm:pt>
    <dgm:pt modelId="{F3F9CE2B-7D65-4672-ACFC-2E9117E6F719}" type="parTrans" cxnId="{6E59EE11-9379-42AE-AF2D-E956801E3147}">
      <dgm:prSet/>
      <dgm:spPr/>
      <dgm:t>
        <a:bodyPr/>
        <a:lstStyle/>
        <a:p>
          <a:endParaRPr lang="es-CL"/>
        </a:p>
      </dgm:t>
    </dgm:pt>
    <dgm:pt modelId="{1D659E14-C027-4820-971D-7EFA5456B997}" type="sibTrans" cxnId="{6E59EE11-9379-42AE-AF2D-E956801E3147}">
      <dgm:prSet/>
      <dgm:spPr/>
      <dgm:t>
        <a:bodyPr/>
        <a:lstStyle/>
        <a:p>
          <a:endParaRPr lang="es-CL"/>
        </a:p>
      </dgm:t>
    </dgm:pt>
    <dgm:pt modelId="{67C63CBD-6465-433F-8548-0C75E0CA3946}">
      <dgm:prSet phldrT="[Texto]" custT="1"/>
      <dgm:spPr/>
      <dgm:t>
        <a:bodyPr/>
        <a:lstStyle/>
        <a:p>
          <a:r>
            <a:rPr lang="es-419" sz="1400" b="1" dirty="0" smtClean="0">
              <a:latin typeface="Roboto Medium"/>
            </a:rPr>
            <a:t>Paradigma de envejecer</a:t>
          </a:r>
          <a:endParaRPr lang="es-CL" sz="1400" b="1" dirty="0">
            <a:latin typeface="Roboto Medium"/>
          </a:endParaRPr>
        </a:p>
      </dgm:t>
    </dgm:pt>
    <dgm:pt modelId="{0EB66F43-C838-40B1-91F9-067419FE0164}" type="parTrans" cxnId="{D1149897-FFF8-4E86-A337-6E0C14D65CD8}">
      <dgm:prSet/>
      <dgm:spPr/>
      <dgm:t>
        <a:bodyPr/>
        <a:lstStyle/>
        <a:p>
          <a:endParaRPr lang="es-CL"/>
        </a:p>
      </dgm:t>
    </dgm:pt>
    <dgm:pt modelId="{E425D0AE-3D79-4F3D-AFE6-78DD37A71B7E}" type="sibTrans" cxnId="{D1149897-FFF8-4E86-A337-6E0C14D65CD8}">
      <dgm:prSet/>
      <dgm:spPr/>
      <dgm:t>
        <a:bodyPr/>
        <a:lstStyle/>
        <a:p>
          <a:endParaRPr lang="es-CL"/>
        </a:p>
      </dgm:t>
    </dgm:pt>
    <dgm:pt modelId="{2D683611-96DE-4DA4-AFE0-D4109FF334B6}">
      <dgm:prSet phldrT="[Texto]" custT="1"/>
      <dgm:spPr/>
      <dgm:t>
        <a:bodyPr/>
        <a:lstStyle/>
        <a:p>
          <a:r>
            <a:rPr lang="es-419" sz="1400" b="1" dirty="0" smtClean="0">
              <a:latin typeface="Roboto Medium"/>
            </a:rPr>
            <a:t>La universidad es vínculo</a:t>
          </a:r>
          <a:endParaRPr lang="es-CL" sz="1400" b="1" dirty="0">
            <a:latin typeface="Roboto Medium"/>
          </a:endParaRPr>
        </a:p>
      </dgm:t>
    </dgm:pt>
    <dgm:pt modelId="{15B85752-6DB4-47EA-8288-F3560894D808}" type="parTrans" cxnId="{9D8EDEBA-954C-43D8-86BB-F7789BEF0E17}">
      <dgm:prSet/>
      <dgm:spPr/>
      <dgm:t>
        <a:bodyPr/>
        <a:lstStyle/>
        <a:p>
          <a:endParaRPr lang="es-CL"/>
        </a:p>
      </dgm:t>
    </dgm:pt>
    <dgm:pt modelId="{9288E52D-4BFC-45EE-9BED-371B6BFF08B3}" type="sibTrans" cxnId="{9D8EDEBA-954C-43D8-86BB-F7789BEF0E17}">
      <dgm:prSet/>
      <dgm:spPr/>
      <dgm:t>
        <a:bodyPr/>
        <a:lstStyle/>
        <a:p>
          <a:endParaRPr lang="es-CL"/>
        </a:p>
      </dgm:t>
    </dgm:pt>
    <dgm:pt modelId="{86A1E31F-D365-4504-BD7C-DB6C5CE45E7B}" type="pres">
      <dgm:prSet presAssocID="{72BE861C-3146-4C82-A6A7-D10A6C83BD6B}" presName="composite" presStyleCnt="0">
        <dgm:presLayoutVars>
          <dgm:chMax val="3"/>
          <dgm:animLvl val="lvl"/>
          <dgm:resizeHandles val="exact"/>
        </dgm:presLayoutVars>
      </dgm:prSet>
      <dgm:spPr/>
    </dgm:pt>
    <dgm:pt modelId="{37C13542-4D2C-4FBF-9EC8-4BDF34523D7F}" type="pres">
      <dgm:prSet presAssocID="{1E26EE6E-E857-41E4-9FCF-329EAA083B0A}" presName="gear1" presStyleLbl="node1" presStyleIdx="0" presStyleCnt="3">
        <dgm:presLayoutVars>
          <dgm:chMax val="1"/>
          <dgm:bulletEnabled val="1"/>
        </dgm:presLayoutVars>
      </dgm:prSet>
      <dgm:spPr/>
      <dgm:t>
        <a:bodyPr/>
        <a:lstStyle/>
        <a:p>
          <a:endParaRPr lang="es-ES"/>
        </a:p>
      </dgm:t>
    </dgm:pt>
    <dgm:pt modelId="{B4BE4D91-5CA5-4A5B-BF99-ADD9C8CDED93}" type="pres">
      <dgm:prSet presAssocID="{1E26EE6E-E857-41E4-9FCF-329EAA083B0A}" presName="gear1srcNode" presStyleLbl="node1" presStyleIdx="0" presStyleCnt="3"/>
      <dgm:spPr/>
      <dgm:t>
        <a:bodyPr/>
        <a:lstStyle/>
        <a:p>
          <a:endParaRPr lang="es-ES"/>
        </a:p>
      </dgm:t>
    </dgm:pt>
    <dgm:pt modelId="{47C3DE67-B14B-46BE-8F48-5CE57755428F}" type="pres">
      <dgm:prSet presAssocID="{1E26EE6E-E857-41E4-9FCF-329EAA083B0A}" presName="gear1dstNode" presStyleLbl="node1" presStyleIdx="0" presStyleCnt="3"/>
      <dgm:spPr/>
      <dgm:t>
        <a:bodyPr/>
        <a:lstStyle/>
        <a:p>
          <a:endParaRPr lang="es-ES"/>
        </a:p>
      </dgm:t>
    </dgm:pt>
    <dgm:pt modelId="{CB12CFDF-18EA-4597-9B53-DEDA7E71193E}" type="pres">
      <dgm:prSet presAssocID="{67C63CBD-6465-433F-8548-0C75E0CA3946}" presName="gear2" presStyleLbl="node1" presStyleIdx="1" presStyleCnt="3">
        <dgm:presLayoutVars>
          <dgm:chMax val="1"/>
          <dgm:bulletEnabled val="1"/>
        </dgm:presLayoutVars>
      </dgm:prSet>
      <dgm:spPr/>
      <dgm:t>
        <a:bodyPr/>
        <a:lstStyle/>
        <a:p>
          <a:endParaRPr lang="es-ES"/>
        </a:p>
      </dgm:t>
    </dgm:pt>
    <dgm:pt modelId="{5882FD9D-34A5-40B5-AD88-38F923EB7E92}" type="pres">
      <dgm:prSet presAssocID="{67C63CBD-6465-433F-8548-0C75E0CA3946}" presName="gear2srcNode" presStyleLbl="node1" presStyleIdx="1" presStyleCnt="3"/>
      <dgm:spPr/>
      <dgm:t>
        <a:bodyPr/>
        <a:lstStyle/>
        <a:p>
          <a:endParaRPr lang="es-ES"/>
        </a:p>
      </dgm:t>
    </dgm:pt>
    <dgm:pt modelId="{44A71EA6-6639-4111-8865-520190CC97C0}" type="pres">
      <dgm:prSet presAssocID="{67C63CBD-6465-433F-8548-0C75E0CA3946}" presName="gear2dstNode" presStyleLbl="node1" presStyleIdx="1" presStyleCnt="3"/>
      <dgm:spPr/>
      <dgm:t>
        <a:bodyPr/>
        <a:lstStyle/>
        <a:p>
          <a:endParaRPr lang="es-ES"/>
        </a:p>
      </dgm:t>
    </dgm:pt>
    <dgm:pt modelId="{EABF5C05-CE65-46C1-A649-567191920F5E}" type="pres">
      <dgm:prSet presAssocID="{2D683611-96DE-4DA4-AFE0-D4109FF334B6}" presName="gear3" presStyleLbl="node1" presStyleIdx="2" presStyleCnt="3"/>
      <dgm:spPr/>
      <dgm:t>
        <a:bodyPr/>
        <a:lstStyle/>
        <a:p>
          <a:endParaRPr lang="es-ES"/>
        </a:p>
      </dgm:t>
    </dgm:pt>
    <dgm:pt modelId="{DFBB4F0F-3025-4A61-BBBA-B55A92E7F5C7}" type="pres">
      <dgm:prSet presAssocID="{2D683611-96DE-4DA4-AFE0-D4109FF334B6}" presName="gear3tx" presStyleLbl="node1" presStyleIdx="2" presStyleCnt="3">
        <dgm:presLayoutVars>
          <dgm:chMax val="1"/>
          <dgm:bulletEnabled val="1"/>
        </dgm:presLayoutVars>
      </dgm:prSet>
      <dgm:spPr/>
      <dgm:t>
        <a:bodyPr/>
        <a:lstStyle/>
        <a:p>
          <a:endParaRPr lang="es-ES"/>
        </a:p>
      </dgm:t>
    </dgm:pt>
    <dgm:pt modelId="{EEDB42BA-3946-46C2-8506-2ED7B4C59DED}" type="pres">
      <dgm:prSet presAssocID="{2D683611-96DE-4DA4-AFE0-D4109FF334B6}" presName="gear3srcNode" presStyleLbl="node1" presStyleIdx="2" presStyleCnt="3"/>
      <dgm:spPr/>
      <dgm:t>
        <a:bodyPr/>
        <a:lstStyle/>
        <a:p>
          <a:endParaRPr lang="es-ES"/>
        </a:p>
      </dgm:t>
    </dgm:pt>
    <dgm:pt modelId="{FEADC567-77D6-422A-8925-42B55960DE78}" type="pres">
      <dgm:prSet presAssocID="{2D683611-96DE-4DA4-AFE0-D4109FF334B6}" presName="gear3dstNode" presStyleLbl="node1" presStyleIdx="2" presStyleCnt="3"/>
      <dgm:spPr/>
      <dgm:t>
        <a:bodyPr/>
        <a:lstStyle/>
        <a:p>
          <a:endParaRPr lang="es-ES"/>
        </a:p>
      </dgm:t>
    </dgm:pt>
    <dgm:pt modelId="{4E45154F-A2AA-491C-9D74-CE8C43EFF5A8}" type="pres">
      <dgm:prSet presAssocID="{1D659E14-C027-4820-971D-7EFA5456B997}" presName="connector1" presStyleLbl="sibTrans2D1" presStyleIdx="0" presStyleCnt="3"/>
      <dgm:spPr/>
      <dgm:t>
        <a:bodyPr/>
        <a:lstStyle/>
        <a:p>
          <a:endParaRPr lang="es-ES"/>
        </a:p>
      </dgm:t>
    </dgm:pt>
    <dgm:pt modelId="{E16CB12D-359C-4D8D-85F0-81DAFC077C44}" type="pres">
      <dgm:prSet presAssocID="{E425D0AE-3D79-4F3D-AFE6-78DD37A71B7E}" presName="connector2" presStyleLbl="sibTrans2D1" presStyleIdx="1" presStyleCnt="3"/>
      <dgm:spPr/>
      <dgm:t>
        <a:bodyPr/>
        <a:lstStyle/>
        <a:p>
          <a:endParaRPr lang="es-ES"/>
        </a:p>
      </dgm:t>
    </dgm:pt>
    <dgm:pt modelId="{47B305DC-310D-4E53-B6F4-D38D95C2F108}" type="pres">
      <dgm:prSet presAssocID="{9288E52D-4BFC-45EE-9BED-371B6BFF08B3}" presName="connector3" presStyleLbl="sibTrans2D1" presStyleIdx="2" presStyleCnt="3"/>
      <dgm:spPr/>
      <dgm:t>
        <a:bodyPr/>
        <a:lstStyle/>
        <a:p>
          <a:endParaRPr lang="es-ES"/>
        </a:p>
      </dgm:t>
    </dgm:pt>
  </dgm:ptLst>
  <dgm:cxnLst>
    <dgm:cxn modelId="{9D8EDEBA-954C-43D8-86BB-F7789BEF0E17}" srcId="{72BE861C-3146-4C82-A6A7-D10A6C83BD6B}" destId="{2D683611-96DE-4DA4-AFE0-D4109FF334B6}" srcOrd="2" destOrd="0" parTransId="{15B85752-6DB4-47EA-8288-F3560894D808}" sibTransId="{9288E52D-4BFC-45EE-9BED-371B6BFF08B3}"/>
    <dgm:cxn modelId="{C5075631-2606-4FDD-9617-2B8A4EB78241}" type="presOf" srcId="{72BE861C-3146-4C82-A6A7-D10A6C83BD6B}" destId="{86A1E31F-D365-4504-BD7C-DB6C5CE45E7B}" srcOrd="0" destOrd="0" presId="urn:microsoft.com/office/officeart/2005/8/layout/gear1"/>
    <dgm:cxn modelId="{6E59EE11-9379-42AE-AF2D-E956801E3147}" srcId="{72BE861C-3146-4C82-A6A7-D10A6C83BD6B}" destId="{1E26EE6E-E857-41E4-9FCF-329EAA083B0A}" srcOrd="0" destOrd="0" parTransId="{F3F9CE2B-7D65-4672-ACFC-2E9117E6F719}" sibTransId="{1D659E14-C027-4820-971D-7EFA5456B997}"/>
    <dgm:cxn modelId="{92CDB722-500E-4EE5-A8C2-C2CD55D66FAD}" type="presOf" srcId="{9288E52D-4BFC-45EE-9BED-371B6BFF08B3}" destId="{47B305DC-310D-4E53-B6F4-D38D95C2F108}" srcOrd="0" destOrd="0" presId="urn:microsoft.com/office/officeart/2005/8/layout/gear1"/>
    <dgm:cxn modelId="{0ECA6AAD-F114-4DFB-B46C-C36C05C901DE}" type="presOf" srcId="{2D683611-96DE-4DA4-AFE0-D4109FF334B6}" destId="{EEDB42BA-3946-46C2-8506-2ED7B4C59DED}" srcOrd="2" destOrd="0" presId="urn:microsoft.com/office/officeart/2005/8/layout/gear1"/>
    <dgm:cxn modelId="{8617C68F-9B60-47F8-B33E-E61CC7A31FE2}" type="presOf" srcId="{67C63CBD-6465-433F-8548-0C75E0CA3946}" destId="{5882FD9D-34A5-40B5-AD88-38F923EB7E92}" srcOrd="1" destOrd="0" presId="urn:microsoft.com/office/officeart/2005/8/layout/gear1"/>
    <dgm:cxn modelId="{D263A1CA-F423-4D80-9F16-8F20B48CDEFE}" type="presOf" srcId="{2D683611-96DE-4DA4-AFE0-D4109FF334B6}" destId="{FEADC567-77D6-422A-8925-42B55960DE78}" srcOrd="3" destOrd="0" presId="urn:microsoft.com/office/officeart/2005/8/layout/gear1"/>
    <dgm:cxn modelId="{6E08C58E-9472-4826-9D93-FFED1BC74DD9}" type="presOf" srcId="{1E26EE6E-E857-41E4-9FCF-329EAA083B0A}" destId="{B4BE4D91-5CA5-4A5B-BF99-ADD9C8CDED93}" srcOrd="1" destOrd="0" presId="urn:microsoft.com/office/officeart/2005/8/layout/gear1"/>
    <dgm:cxn modelId="{D1149897-FFF8-4E86-A337-6E0C14D65CD8}" srcId="{72BE861C-3146-4C82-A6A7-D10A6C83BD6B}" destId="{67C63CBD-6465-433F-8548-0C75E0CA3946}" srcOrd="1" destOrd="0" parTransId="{0EB66F43-C838-40B1-91F9-067419FE0164}" sibTransId="{E425D0AE-3D79-4F3D-AFE6-78DD37A71B7E}"/>
    <dgm:cxn modelId="{11518BED-19EA-4776-BCB0-F52EA8F00536}" type="presOf" srcId="{2D683611-96DE-4DA4-AFE0-D4109FF334B6}" destId="{EABF5C05-CE65-46C1-A649-567191920F5E}" srcOrd="0" destOrd="0" presId="urn:microsoft.com/office/officeart/2005/8/layout/gear1"/>
    <dgm:cxn modelId="{FA657BE4-1A56-46B1-BEE3-6C8223EE3868}" type="presOf" srcId="{E425D0AE-3D79-4F3D-AFE6-78DD37A71B7E}" destId="{E16CB12D-359C-4D8D-85F0-81DAFC077C44}" srcOrd="0" destOrd="0" presId="urn:microsoft.com/office/officeart/2005/8/layout/gear1"/>
    <dgm:cxn modelId="{FFBF759C-84AE-4CDF-848A-898BA2703D56}" type="presOf" srcId="{67C63CBD-6465-433F-8548-0C75E0CA3946}" destId="{44A71EA6-6639-4111-8865-520190CC97C0}" srcOrd="2" destOrd="0" presId="urn:microsoft.com/office/officeart/2005/8/layout/gear1"/>
    <dgm:cxn modelId="{0C82AC9E-4C2A-4EA7-BFF4-AA9B4C9833A3}" type="presOf" srcId="{67C63CBD-6465-433F-8548-0C75E0CA3946}" destId="{CB12CFDF-18EA-4597-9B53-DEDA7E71193E}" srcOrd="0" destOrd="0" presId="urn:microsoft.com/office/officeart/2005/8/layout/gear1"/>
    <dgm:cxn modelId="{984F9BA2-C0BF-457B-B05B-FD908C9C1D47}" type="presOf" srcId="{1E26EE6E-E857-41E4-9FCF-329EAA083B0A}" destId="{37C13542-4D2C-4FBF-9EC8-4BDF34523D7F}" srcOrd="0" destOrd="0" presId="urn:microsoft.com/office/officeart/2005/8/layout/gear1"/>
    <dgm:cxn modelId="{1312DFD4-202C-48D4-BA13-87B182963AAA}" type="presOf" srcId="{1E26EE6E-E857-41E4-9FCF-329EAA083B0A}" destId="{47C3DE67-B14B-46BE-8F48-5CE57755428F}" srcOrd="2" destOrd="0" presId="urn:microsoft.com/office/officeart/2005/8/layout/gear1"/>
    <dgm:cxn modelId="{4870F8E3-C293-44E9-A76A-98714525356C}" type="presOf" srcId="{2D683611-96DE-4DA4-AFE0-D4109FF334B6}" destId="{DFBB4F0F-3025-4A61-BBBA-B55A92E7F5C7}" srcOrd="1" destOrd="0" presId="urn:microsoft.com/office/officeart/2005/8/layout/gear1"/>
    <dgm:cxn modelId="{39B808F5-8B0F-4349-81A1-137D43E06B4E}" type="presOf" srcId="{1D659E14-C027-4820-971D-7EFA5456B997}" destId="{4E45154F-A2AA-491C-9D74-CE8C43EFF5A8}" srcOrd="0" destOrd="0" presId="urn:microsoft.com/office/officeart/2005/8/layout/gear1"/>
    <dgm:cxn modelId="{FE822CEA-A7CC-4C6B-A2E4-E7116539E3F6}" type="presParOf" srcId="{86A1E31F-D365-4504-BD7C-DB6C5CE45E7B}" destId="{37C13542-4D2C-4FBF-9EC8-4BDF34523D7F}" srcOrd="0" destOrd="0" presId="urn:microsoft.com/office/officeart/2005/8/layout/gear1"/>
    <dgm:cxn modelId="{096B93BE-3C68-41F1-88C0-473DA13A6EE1}" type="presParOf" srcId="{86A1E31F-D365-4504-BD7C-DB6C5CE45E7B}" destId="{B4BE4D91-5CA5-4A5B-BF99-ADD9C8CDED93}" srcOrd="1" destOrd="0" presId="urn:microsoft.com/office/officeart/2005/8/layout/gear1"/>
    <dgm:cxn modelId="{6F697E75-6302-4890-88EB-21AC44EA8592}" type="presParOf" srcId="{86A1E31F-D365-4504-BD7C-DB6C5CE45E7B}" destId="{47C3DE67-B14B-46BE-8F48-5CE57755428F}" srcOrd="2" destOrd="0" presId="urn:microsoft.com/office/officeart/2005/8/layout/gear1"/>
    <dgm:cxn modelId="{542F7F3B-A2E3-4F59-A8AB-B66587AB1177}" type="presParOf" srcId="{86A1E31F-D365-4504-BD7C-DB6C5CE45E7B}" destId="{CB12CFDF-18EA-4597-9B53-DEDA7E71193E}" srcOrd="3" destOrd="0" presId="urn:microsoft.com/office/officeart/2005/8/layout/gear1"/>
    <dgm:cxn modelId="{226DFACA-2BCD-40C4-83A6-A2D2271B7E32}" type="presParOf" srcId="{86A1E31F-D365-4504-BD7C-DB6C5CE45E7B}" destId="{5882FD9D-34A5-40B5-AD88-38F923EB7E92}" srcOrd="4" destOrd="0" presId="urn:microsoft.com/office/officeart/2005/8/layout/gear1"/>
    <dgm:cxn modelId="{D012CBF6-A48A-4769-ADBB-3B1FB36C3D57}" type="presParOf" srcId="{86A1E31F-D365-4504-BD7C-DB6C5CE45E7B}" destId="{44A71EA6-6639-4111-8865-520190CC97C0}" srcOrd="5" destOrd="0" presId="urn:microsoft.com/office/officeart/2005/8/layout/gear1"/>
    <dgm:cxn modelId="{6FA75673-4A57-4B4A-B2E4-4C69C32E4613}" type="presParOf" srcId="{86A1E31F-D365-4504-BD7C-DB6C5CE45E7B}" destId="{EABF5C05-CE65-46C1-A649-567191920F5E}" srcOrd="6" destOrd="0" presId="urn:microsoft.com/office/officeart/2005/8/layout/gear1"/>
    <dgm:cxn modelId="{CFD5D70A-8DA5-4219-A94A-D2B561689A24}" type="presParOf" srcId="{86A1E31F-D365-4504-BD7C-DB6C5CE45E7B}" destId="{DFBB4F0F-3025-4A61-BBBA-B55A92E7F5C7}" srcOrd="7" destOrd="0" presId="urn:microsoft.com/office/officeart/2005/8/layout/gear1"/>
    <dgm:cxn modelId="{FB898BC4-05CA-4F34-98DC-28081440791E}" type="presParOf" srcId="{86A1E31F-D365-4504-BD7C-DB6C5CE45E7B}" destId="{EEDB42BA-3946-46C2-8506-2ED7B4C59DED}" srcOrd="8" destOrd="0" presId="urn:microsoft.com/office/officeart/2005/8/layout/gear1"/>
    <dgm:cxn modelId="{6DD48DD4-7375-4F39-AE87-4FFD3059D432}" type="presParOf" srcId="{86A1E31F-D365-4504-BD7C-DB6C5CE45E7B}" destId="{FEADC567-77D6-422A-8925-42B55960DE78}" srcOrd="9" destOrd="0" presId="urn:microsoft.com/office/officeart/2005/8/layout/gear1"/>
    <dgm:cxn modelId="{AFE61C81-09DE-4EE5-9F16-FC2E4650C28E}" type="presParOf" srcId="{86A1E31F-D365-4504-BD7C-DB6C5CE45E7B}" destId="{4E45154F-A2AA-491C-9D74-CE8C43EFF5A8}" srcOrd="10" destOrd="0" presId="urn:microsoft.com/office/officeart/2005/8/layout/gear1"/>
    <dgm:cxn modelId="{7F5B08D8-D6B3-4FAA-8640-D29FFCE267C1}" type="presParOf" srcId="{86A1E31F-D365-4504-BD7C-DB6C5CE45E7B}" destId="{E16CB12D-359C-4D8D-85F0-81DAFC077C44}" srcOrd="11" destOrd="0" presId="urn:microsoft.com/office/officeart/2005/8/layout/gear1"/>
    <dgm:cxn modelId="{66C791A8-3E4A-4F42-AC49-48F6D2C7212E}" type="presParOf" srcId="{86A1E31F-D365-4504-BD7C-DB6C5CE45E7B}" destId="{47B305DC-310D-4E53-B6F4-D38D95C2F10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A74D2C-62A8-4E4D-964F-F51CE83D4AF9}"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s-CL"/>
        </a:p>
      </dgm:t>
    </dgm:pt>
    <dgm:pt modelId="{D1747563-5743-485E-A428-F317FC4B5EE1}">
      <dgm:prSet phldrT="[Texto]"/>
      <dgm:spPr/>
      <dgm:t>
        <a:bodyPr/>
        <a:lstStyle/>
        <a:p>
          <a:pPr algn="ctr"/>
          <a:r>
            <a:rPr lang="es-419" b="1" dirty="0" smtClean="0">
              <a:latin typeface="Roboto Medium"/>
            </a:rPr>
            <a:t>Enfoque fenomenológico</a:t>
          </a:r>
          <a:endParaRPr lang="es-CL" b="1" dirty="0">
            <a:latin typeface="Roboto Medium"/>
          </a:endParaRPr>
        </a:p>
      </dgm:t>
    </dgm:pt>
    <dgm:pt modelId="{58CE1AF3-4070-41C0-BF25-CF66F21FDF56}" type="parTrans" cxnId="{FDCDB62E-847D-4C53-98F7-B864E517B93D}">
      <dgm:prSet/>
      <dgm:spPr/>
      <dgm:t>
        <a:bodyPr/>
        <a:lstStyle/>
        <a:p>
          <a:endParaRPr lang="es-CL"/>
        </a:p>
      </dgm:t>
    </dgm:pt>
    <dgm:pt modelId="{FEFB4105-753D-46E4-8023-7B01FA7B1305}" type="sibTrans" cxnId="{FDCDB62E-847D-4C53-98F7-B864E517B93D}">
      <dgm:prSet/>
      <dgm:spPr/>
      <dgm:t>
        <a:bodyPr/>
        <a:lstStyle/>
        <a:p>
          <a:endParaRPr lang="es-CL"/>
        </a:p>
      </dgm:t>
    </dgm:pt>
    <dgm:pt modelId="{1C16668C-7636-426E-9585-E337A97BDFF5}">
      <dgm:prSet phldrT="[Texto]"/>
      <dgm:spPr/>
      <dgm:t>
        <a:bodyPr/>
        <a:lstStyle/>
        <a:p>
          <a:pPr algn="ctr"/>
          <a:r>
            <a:rPr lang="es-419" b="1" dirty="0" smtClean="0">
              <a:latin typeface="Roboto Medium"/>
            </a:rPr>
            <a:t>(Naturalizar el envejecimiento)</a:t>
          </a:r>
          <a:endParaRPr lang="es-CL" b="1" dirty="0">
            <a:latin typeface="Roboto Medium"/>
          </a:endParaRPr>
        </a:p>
      </dgm:t>
    </dgm:pt>
    <dgm:pt modelId="{5BBE9C61-D4AB-4F16-8829-2C223F33F830}" type="parTrans" cxnId="{22E6DF58-5456-4A91-9ABA-2527D030230D}">
      <dgm:prSet/>
      <dgm:spPr/>
      <dgm:t>
        <a:bodyPr/>
        <a:lstStyle/>
        <a:p>
          <a:endParaRPr lang="es-CL"/>
        </a:p>
      </dgm:t>
    </dgm:pt>
    <dgm:pt modelId="{59E457BC-579E-4260-96A9-150B58187F4B}" type="sibTrans" cxnId="{22E6DF58-5456-4A91-9ABA-2527D030230D}">
      <dgm:prSet/>
      <dgm:spPr/>
      <dgm:t>
        <a:bodyPr/>
        <a:lstStyle/>
        <a:p>
          <a:endParaRPr lang="es-CL"/>
        </a:p>
      </dgm:t>
    </dgm:pt>
    <dgm:pt modelId="{701844A8-91A1-4202-BFC9-55B04C6ADF58}">
      <dgm:prSet phldrT="[Texto]"/>
      <dgm:spPr/>
      <dgm:t>
        <a:bodyPr/>
        <a:lstStyle/>
        <a:p>
          <a:pPr algn="ctr"/>
          <a:r>
            <a:rPr lang="es-419" b="1" dirty="0" smtClean="0">
              <a:latin typeface="Roboto Medium"/>
            </a:rPr>
            <a:t>Programa de formación</a:t>
          </a:r>
          <a:endParaRPr lang="es-CL" b="1" dirty="0">
            <a:latin typeface="Roboto Medium"/>
          </a:endParaRPr>
        </a:p>
      </dgm:t>
    </dgm:pt>
    <dgm:pt modelId="{EC796104-2D84-4E07-8685-1F50F0AE5F46}" type="parTrans" cxnId="{18E2C281-A89E-461F-B0DF-918A95A1BB5F}">
      <dgm:prSet/>
      <dgm:spPr/>
      <dgm:t>
        <a:bodyPr/>
        <a:lstStyle/>
        <a:p>
          <a:endParaRPr lang="es-CL"/>
        </a:p>
      </dgm:t>
    </dgm:pt>
    <dgm:pt modelId="{A98CED8A-EF91-4983-9880-B7300B9A5365}" type="sibTrans" cxnId="{18E2C281-A89E-461F-B0DF-918A95A1BB5F}">
      <dgm:prSet/>
      <dgm:spPr/>
      <dgm:t>
        <a:bodyPr/>
        <a:lstStyle/>
        <a:p>
          <a:endParaRPr lang="es-CL"/>
        </a:p>
      </dgm:t>
    </dgm:pt>
    <dgm:pt modelId="{ADF7B8FF-60D2-4D31-8554-CB16E023FD40}">
      <dgm:prSet phldrT="[Texto]"/>
      <dgm:spPr/>
      <dgm:t>
        <a:bodyPr/>
        <a:lstStyle/>
        <a:p>
          <a:pPr algn="ctr"/>
          <a:r>
            <a:rPr lang="es-419" b="1" dirty="0" smtClean="0">
              <a:latin typeface="Roboto Medium"/>
            </a:rPr>
            <a:t>(Mentoría)</a:t>
          </a:r>
          <a:endParaRPr lang="es-CL" b="1" dirty="0">
            <a:latin typeface="Roboto Medium"/>
          </a:endParaRPr>
        </a:p>
      </dgm:t>
    </dgm:pt>
    <dgm:pt modelId="{C07FEAC7-D912-4699-A6B3-297460A3D40A}" type="parTrans" cxnId="{92C40FDD-56DD-4341-B5AB-0026A7D69CFC}">
      <dgm:prSet/>
      <dgm:spPr/>
      <dgm:t>
        <a:bodyPr/>
        <a:lstStyle/>
        <a:p>
          <a:endParaRPr lang="es-CL"/>
        </a:p>
      </dgm:t>
    </dgm:pt>
    <dgm:pt modelId="{F8F87914-66AA-465E-99DF-2465F757E3C2}" type="sibTrans" cxnId="{92C40FDD-56DD-4341-B5AB-0026A7D69CFC}">
      <dgm:prSet/>
      <dgm:spPr/>
      <dgm:t>
        <a:bodyPr/>
        <a:lstStyle/>
        <a:p>
          <a:endParaRPr lang="es-CL"/>
        </a:p>
      </dgm:t>
    </dgm:pt>
    <dgm:pt modelId="{ED7679F8-B486-4FFC-BAD7-4EAB3361A05B}">
      <dgm:prSet phldrT="[Texto]"/>
      <dgm:spPr/>
      <dgm:t>
        <a:bodyPr/>
        <a:lstStyle/>
        <a:p>
          <a:pPr algn="ctr"/>
          <a:r>
            <a:rPr lang="es-419" b="1" dirty="0" smtClean="0">
              <a:latin typeface="Roboto Medium"/>
            </a:rPr>
            <a:t>Reflexión grupal</a:t>
          </a:r>
          <a:endParaRPr lang="es-CL" b="1" dirty="0">
            <a:latin typeface="Roboto Medium"/>
          </a:endParaRPr>
        </a:p>
      </dgm:t>
    </dgm:pt>
    <dgm:pt modelId="{B4DFA755-6906-4B5D-8741-3E0902877017}" type="parTrans" cxnId="{9B977D7C-4338-4A30-96D3-5A6C7824DEC3}">
      <dgm:prSet/>
      <dgm:spPr/>
      <dgm:t>
        <a:bodyPr/>
        <a:lstStyle/>
        <a:p>
          <a:endParaRPr lang="es-CL"/>
        </a:p>
      </dgm:t>
    </dgm:pt>
    <dgm:pt modelId="{EF3F3EC6-F526-47FB-A546-F8F2ACA0DEE9}" type="sibTrans" cxnId="{9B977D7C-4338-4A30-96D3-5A6C7824DEC3}">
      <dgm:prSet/>
      <dgm:spPr/>
      <dgm:t>
        <a:bodyPr/>
        <a:lstStyle/>
        <a:p>
          <a:endParaRPr lang="es-CL"/>
        </a:p>
      </dgm:t>
    </dgm:pt>
    <dgm:pt modelId="{5225FA9F-5FFF-4ABC-BAED-7C0B33ECDA92}">
      <dgm:prSet phldrT="[Texto]"/>
      <dgm:spPr/>
      <dgm:t>
        <a:bodyPr/>
        <a:lstStyle/>
        <a:p>
          <a:pPr algn="ctr"/>
          <a:r>
            <a:rPr lang="es-419" b="1" dirty="0" smtClean="0">
              <a:latin typeface="Roboto Medium"/>
            </a:rPr>
            <a:t>(Análisis narrativo)</a:t>
          </a:r>
          <a:endParaRPr lang="es-CL" b="1" dirty="0">
            <a:latin typeface="Roboto Medium"/>
          </a:endParaRPr>
        </a:p>
      </dgm:t>
    </dgm:pt>
    <dgm:pt modelId="{6F04B6BC-F419-4B21-A364-27A9446B9303}" type="parTrans" cxnId="{155BFB05-C58A-48A5-9099-7036474E2895}">
      <dgm:prSet/>
      <dgm:spPr/>
      <dgm:t>
        <a:bodyPr/>
        <a:lstStyle/>
        <a:p>
          <a:endParaRPr lang="es-CL"/>
        </a:p>
      </dgm:t>
    </dgm:pt>
    <dgm:pt modelId="{7189703D-830F-49EB-9EC7-032C6A40AC42}" type="sibTrans" cxnId="{155BFB05-C58A-48A5-9099-7036474E2895}">
      <dgm:prSet/>
      <dgm:spPr/>
      <dgm:t>
        <a:bodyPr/>
        <a:lstStyle/>
        <a:p>
          <a:endParaRPr lang="es-CL"/>
        </a:p>
      </dgm:t>
    </dgm:pt>
    <dgm:pt modelId="{200ECA0F-92C9-4502-B61B-0C62FAD779DD}" type="pres">
      <dgm:prSet presAssocID="{A6A74D2C-62A8-4E4D-964F-F51CE83D4AF9}" presName="Name0" presStyleCnt="0">
        <dgm:presLayoutVars>
          <dgm:chMax val="7"/>
          <dgm:chPref val="7"/>
          <dgm:dir/>
          <dgm:animOne val="branch"/>
          <dgm:animLvl val="lvl"/>
        </dgm:presLayoutVars>
      </dgm:prSet>
      <dgm:spPr/>
      <dgm:t>
        <a:bodyPr/>
        <a:lstStyle/>
        <a:p>
          <a:endParaRPr lang="es-ES"/>
        </a:p>
      </dgm:t>
    </dgm:pt>
    <dgm:pt modelId="{B5D1BFE4-6FC0-4C19-B221-0922D0608E5A}" type="pres">
      <dgm:prSet presAssocID="{D1747563-5743-485E-A428-F317FC4B5EE1}" presName="composite" presStyleCnt="0"/>
      <dgm:spPr/>
    </dgm:pt>
    <dgm:pt modelId="{EBAE0B52-B481-457E-8A79-058101BA36F6}" type="pres">
      <dgm:prSet presAssocID="{D1747563-5743-485E-A428-F317FC4B5EE1}" presName="BackAccent" presStyleLbl="bgShp" presStyleIdx="0" presStyleCnt="3"/>
      <dgm:spPr/>
    </dgm:pt>
    <dgm:pt modelId="{ED7F8F70-E823-4332-A1C7-00CA316C4CDC}" type="pres">
      <dgm:prSet presAssocID="{D1747563-5743-485E-A428-F317FC4B5EE1}" presName="Accent" presStyleLbl="alignNode1" presStyleIdx="0" presStyleCnt="3"/>
      <dgm:spPr/>
    </dgm:pt>
    <dgm:pt modelId="{A11225A7-5C62-49C9-B46A-AD00AB5F99C3}" type="pres">
      <dgm:prSet presAssocID="{D1747563-5743-485E-A428-F317FC4B5EE1}" presName="Child" presStyleLbl="revTx" presStyleIdx="0" presStyleCnt="6">
        <dgm:presLayoutVars>
          <dgm:chMax val="0"/>
          <dgm:chPref val="0"/>
          <dgm:bulletEnabled val="1"/>
        </dgm:presLayoutVars>
      </dgm:prSet>
      <dgm:spPr/>
      <dgm:t>
        <a:bodyPr/>
        <a:lstStyle/>
        <a:p>
          <a:endParaRPr lang="es-ES"/>
        </a:p>
      </dgm:t>
    </dgm:pt>
    <dgm:pt modelId="{C1035704-4316-48BA-B147-752E13395ADE}" type="pres">
      <dgm:prSet presAssocID="{D1747563-5743-485E-A428-F317FC4B5EE1}" presName="Parent" presStyleLbl="revTx" presStyleIdx="1" presStyleCnt="6">
        <dgm:presLayoutVars>
          <dgm:chMax val="1"/>
          <dgm:chPref val="1"/>
          <dgm:bulletEnabled val="1"/>
        </dgm:presLayoutVars>
      </dgm:prSet>
      <dgm:spPr/>
      <dgm:t>
        <a:bodyPr/>
        <a:lstStyle/>
        <a:p>
          <a:endParaRPr lang="es-ES"/>
        </a:p>
      </dgm:t>
    </dgm:pt>
    <dgm:pt modelId="{1726FAE9-548C-4131-BF06-2C7D255D723C}" type="pres">
      <dgm:prSet presAssocID="{FEFB4105-753D-46E4-8023-7B01FA7B1305}" presName="sibTrans" presStyleCnt="0"/>
      <dgm:spPr/>
    </dgm:pt>
    <dgm:pt modelId="{FD31066F-8EEF-4EA6-8B61-2DA1682C4220}" type="pres">
      <dgm:prSet presAssocID="{701844A8-91A1-4202-BFC9-55B04C6ADF58}" presName="composite" presStyleCnt="0"/>
      <dgm:spPr/>
    </dgm:pt>
    <dgm:pt modelId="{08129E8A-8FD8-4E6B-9127-5787B26D7C24}" type="pres">
      <dgm:prSet presAssocID="{701844A8-91A1-4202-BFC9-55B04C6ADF58}" presName="BackAccent" presStyleLbl="bgShp" presStyleIdx="1" presStyleCnt="3"/>
      <dgm:spPr/>
    </dgm:pt>
    <dgm:pt modelId="{9678083E-9C0A-4F3C-A416-2E9D58EA2B0D}" type="pres">
      <dgm:prSet presAssocID="{701844A8-91A1-4202-BFC9-55B04C6ADF58}" presName="Accent" presStyleLbl="alignNode1" presStyleIdx="1" presStyleCnt="3"/>
      <dgm:spPr/>
    </dgm:pt>
    <dgm:pt modelId="{3134E734-0B9C-4B7F-8E6F-4D6CD92420E8}" type="pres">
      <dgm:prSet presAssocID="{701844A8-91A1-4202-BFC9-55B04C6ADF58}" presName="Child" presStyleLbl="revTx" presStyleIdx="2" presStyleCnt="6">
        <dgm:presLayoutVars>
          <dgm:chMax val="0"/>
          <dgm:chPref val="0"/>
          <dgm:bulletEnabled val="1"/>
        </dgm:presLayoutVars>
      </dgm:prSet>
      <dgm:spPr/>
      <dgm:t>
        <a:bodyPr/>
        <a:lstStyle/>
        <a:p>
          <a:endParaRPr lang="es-ES"/>
        </a:p>
      </dgm:t>
    </dgm:pt>
    <dgm:pt modelId="{D9F1EEC4-A949-4FFC-9CD0-DEDED7529FDB}" type="pres">
      <dgm:prSet presAssocID="{701844A8-91A1-4202-BFC9-55B04C6ADF58}" presName="Parent" presStyleLbl="revTx" presStyleIdx="3" presStyleCnt="6">
        <dgm:presLayoutVars>
          <dgm:chMax val="1"/>
          <dgm:chPref val="1"/>
          <dgm:bulletEnabled val="1"/>
        </dgm:presLayoutVars>
      </dgm:prSet>
      <dgm:spPr/>
      <dgm:t>
        <a:bodyPr/>
        <a:lstStyle/>
        <a:p>
          <a:endParaRPr lang="es-ES"/>
        </a:p>
      </dgm:t>
    </dgm:pt>
    <dgm:pt modelId="{8FC63765-4B69-4448-AAEE-577E0649401F}" type="pres">
      <dgm:prSet presAssocID="{A98CED8A-EF91-4983-9880-B7300B9A5365}" presName="sibTrans" presStyleCnt="0"/>
      <dgm:spPr/>
    </dgm:pt>
    <dgm:pt modelId="{30281864-464C-4A7A-AC2B-53378F636762}" type="pres">
      <dgm:prSet presAssocID="{ED7679F8-B486-4FFC-BAD7-4EAB3361A05B}" presName="composite" presStyleCnt="0"/>
      <dgm:spPr/>
    </dgm:pt>
    <dgm:pt modelId="{2908DEF9-F273-4975-B985-680B4C7A1ACA}" type="pres">
      <dgm:prSet presAssocID="{ED7679F8-B486-4FFC-BAD7-4EAB3361A05B}" presName="BackAccent" presStyleLbl="bgShp" presStyleIdx="2" presStyleCnt="3"/>
      <dgm:spPr/>
    </dgm:pt>
    <dgm:pt modelId="{B3B615DE-2D83-4313-812F-344E38C4D8D4}" type="pres">
      <dgm:prSet presAssocID="{ED7679F8-B486-4FFC-BAD7-4EAB3361A05B}" presName="Accent" presStyleLbl="alignNode1" presStyleIdx="2" presStyleCnt="3"/>
      <dgm:spPr/>
    </dgm:pt>
    <dgm:pt modelId="{2D75AFCC-1231-4FB0-99AC-7B0DECDB7125}" type="pres">
      <dgm:prSet presAssocID="{ED7679F8-B486-4FFC-BAD7-4EAB3361A05B}" presName="Child" presStyleLbl="revTx" presStyleIdx="4" presStyleCnt="6" custScaleX="118773">
        <dgm:presLayoutVars>
          <dgm:chMax val="0"/>
          <dgm:chPref val="0"/>
          <dgm:bulletEnabled val="1"/>
        </dgm:presLayoutVars>
      </dgm:prSet>
      <dgm:spPr/>
      <dgm:t>
        <a:bodyPr/>
        <a:lstStyle/>
        <a:p>
          <a:endParaRPr lang="es-ES"/>
        </a:p>
      </dgm:t>
    </dgm:pt>
    <dgm:pt modelId="{61E13665-2A1B-4DFB-A4E9-7F00A32D32CF}" type="pres">
      <dgm:prSet presAssocID="{ED7679F8-B486-4FFC-BAD7-4EAB3361A05B}" presName="Parent" presStyleLbl="revTx" presStyleIdx="5" presStyleCnt="6" custLinFactNeighborX="-3627" custLinFactNeighborY="-6654">
        <dgm:presLayoutVars>
          <dgm:chMax val="1"/>
          <dgm:chPref val="1"/>
          <dgm:bulletEnabled val="1"/>
        </dgm:presLayoutVars>
      </dgm:prSet>
      <dgm:spPr/>
      <dgm:t>
        <a:bodyPr/>
        <a:lstStyle/>
        <a:p>
          <a:endParaRPr lang="es-ES"/>
        </a:p>
      </dgm:t>
    </dgm:pt>
  </dgm:ptLst>
  <dgm:cxnLst>
    <dgm:cxn modelId="{84F0B6F5-3A47-4DE9-A2EA-B823D2D475E0}" type="presOf" srcId="{701844A8-91A1-4202-BFC9-55B04C6ADF58}" destId="{D9F1EEC4-A949-4FFC-9CD0-DEDED7529FDB}" srcOrd="0" destOrd="0" presId="urn:microsoft.com/office/officeart/2008/layout/IncreasingCircleProcess"/>
    <dgm:cxn modelId="{155BFB05-C58A-48A5-9099-7036474E2895}" srcId="{ED7679F8-B486-4FFC-BAD7-4EAB3361A05B}" destId="{5225FA9F-5FFF-4ABC-BAED-7C0B33ECDA92}" srcOrd="0" destOrd="0" parTransId="{6F04B6BC-F419-4B21-A364-27A9446B9303}" sibTransId="{7189703D-830F-49EB-9EC7-032C6A40AC42}"/>
    <dgm:cxn modelId="{48C2C69F-6D19-48C5-8F09-6CA020F12818}" type="presOf" srcId="{1C16668C-7636-426E-9585-E337A97BDFF5}" destId="{A11225A7-5C62-49C9-B46A-AD00AB5F99C3}" srcOrd="0" destOrd="0" presId="urn:microsoft.com/office/officeart/2008/layout/IncreasingCircleProcess"/>
    <dgm:cxn modelId="{59E2C905-624E-406F-95AA-72AD6BD4FC48}" type="presOf" srcId="{5225FA9F-5FFF-4ABC-BAED-7C0B33ECDA92}" destId="{2D75AFCC-1231-4FB0-99AC-7B0DECDB7125}" srcOrd="0" destOrd="0" presId="urn:microsoft.com/office/officeart/2008/layout/IncreasingCircleProcess"/>
    <dgm:cxn modelId="{9B977D7C-4338-4A30-96D3-5A6C7824DEC3}" srcId="{A6A74D2C-62A8-4E4D-964F-F51CE83D4AF9}" destId="{ED7679F8-B486-4FFC-BAD7-4EAB3361A05B}" srcOrd="2" destOrd="0" parTransId="{B4DFA755-6906-4B5D-8741-3E0902877017}" sibTransId="{EF3F3EC6-F526-47FB-A546-F8F2ACA0DEE9}"/>
    <dgm:cxn modelId="{E2D8C9A4-F116-4C03-9994-0EF1C8D51769}" type="presOf" srcId="{D1747563-5743-485E-A428-F317FC4B5EE1}" destId="{C1035704-4316-48BA-B147-752E13395ADE}" srcOrd="0" destOrd="0" presId="urn:microsoft.com/office/officeart/2008/layout/IncreasingCircleProcess"/>
    <dgm:cxn modelId="{92C40FDD-56DD-4341-B5AB-0026A7D69CFC}" srcId="{701844A8-91A1-4202-BFC9-55B04C6ADF58}" destId="{ADF7B8FF-60D2-4D31-8554-CB16E023FD40}" srcOrd="0" destOrd="0" parTransId="{C07FEAC7-D912-4699-A6B3-297460A3D40A}" sibTransId="{F8F87914-66AA-465E-99DF-2465F757E3C2}"/>
    <dgm:cxn modelId="{18E2C281-A89E-461F-B0DF-918A95A1BB5F}" srcId="{A6A74D2C-62A8-4E4D-964F-F51CE83D4AF9}" destId="{701844A8-91A1-4202-BFC9-55B04C6ADF58}" srcOrd="1" destOrd="0" parTransId="{EC796104-2D84-4E07-8685-1F50F0AE5F46}" sibTransId="{A98CED8A-EF91-4983-9880-B7300B9A5365}"/>
    <dgm:cxn modelId="{FDCDB62E-847D-4C53-98F7-B864E517B93D}" srcId="{A6A74D2C-62A8-4E4D-964F-F51CE83D4AF9}" destId="{D1747563-5743-485E-A428-F317FC4B5EE1}" srcOrd="0" destOrd="0" parTransId="{58CE1AF3-4070-41C0-BF25-CF66F21FDF56}" sibTransId="{FEFB4105-753D-46E4-8023-7B01FA7B1305}"/>
    <dgm:cxn modelId="{22E6DF58-5456-4A91-9ABA-2527D030230D}" srcId="{D1747563-5743-485E-A428-F317FC4B5EE1}" destId="{1C16668C-7636-426E-9585-E337A97BDFF5}" srcOrd="0" destOrd="0" parTransId="{5BBE9C61-D4AB-4F16-8829-2C223F33F830}" sibTransId="{59E457BC-579E-4260-96A9-150B58187F4B}"/>
    <dgm:cxn modelId="{E8ADABFB-2F73-4A2A-A305-AA8CE6370C28}" type="presOf" srcId="{A6A74D2C-62A8-4E4D-964F-F51CE83D4AF9}" destId="{200ECA0F-92C9-4502-B61B-0C62FAD779DD}" srcOrd="0" destOrd="0" presId="urn:microsoft.com/office/officeart/2008/layout/IncreasingCircleProcess"/>
    <dgm:cxn modelId="{B51148BB-01BB-4EEE-9D0E-135FBD091E83}" type="presOf" srcId="{ED7679F8-B486-4FFC-BAD7-4EAB3361A05B}" destId="{61E13665-2A1B-4DFB-A4E9-7F00A32D32CF}" srcOrd="0" destOrd="0" presId="urn:microsoft.com/office/officeart/2008/layout/IncreasingCircleProcess"/>
    <dgm:cxn modelId="{13D28256-28AF-48AF-8326-9C8D73DD5C6A}" type="presOf" srcId="{ADF7B8FF-60D2-4D31-8554-CB16E023FD40}" destId="{3134E734-0B9C-4B7F-8E6F-4D6CD92420E8}" srcOrd="0" destOrd="0" presId="urn:microsoft.com/office/officeart/2008/layout/IncreasingCircleProcess"/>
    <dgm:cxn modelId="{D2847B15-7EDE-4B4D-A4F5-264B09821BEC}" type="presParOf" srcId="{200ECA0F-92C9-4502-B61B-0C62FAD779DD}" destId="{B5D1BFE4-6FC0-4C19-B221-0922D0608E5A}" srcOrd="0" destOrd="0" presId="urn:microsoft.com/office/officeart/2008/layout/IncreasingCircleProcess"/>
    <dgm:cxn modelId="{6C9EAF33-2470-439C-B034-66DC480E0991}" type="presParOf" srcId="{B5D1BFE4-6FC0-4C19-B221-0922D0608E5A}" destId="{EBAE0B52-B481-457E-8A79-058101BA36F6}" srcOrd="0" destOrd="0" presId="urn:microsoft.com/office/officeart/2008/layout/IncreasingCircleProcess"/>
    <dgm:cxn modelId="{CEC33821-C4A8-4A4D-B6E7-9ACCB699E6D7}" type="presParOf" srcId="{B5D1BFE4-6FC0-4C19-B221-0922D0608E5A}" destId="{ED7F8F70-E823-4332-A1C7-00CA316C4CDC}" srcOrd="1" destOrd="0" presId="urn:microsoft.com/office/officeart/2008/layout/IncreasingCircleProcess"/>
    <dgm:cxn modelId="{027464AC-F2CB-4065-938D-2741911C92F8}" type="presParOf" srcId="{B5D1BFE4-6FC0-4C19-B221-0922D0608E5A}" destId="{A11225A7-5C62-49C9-B46A-AD00AB5F99C3}" srcOrd="2" destOrd="0" presId="urn:microsoft.com/office/officeart/2008/layout/IncreasingCircleProcess"/>
    <dgm:cxn modelId="{9160CD07-6084-49EE-99C8-F66BE07525A5}" type="presParOf" srcId="{B5D1BFE4-6FC0-4C19-B221-0922D0608E5A}" destId="{C1035704-4316-48BA-B147-752E13395ADE}" srcOrd="3" destOrd="0" presId="urn:microsoft.com/office/officeart/2008/layout/IncreasingCircleProcess"/>
    <dgm:cxn modelId="{2797BFAF-096A-4BCF-9303-20DA6E9654EA}" type="presParOf" srcId="{200ECA0F-92C9-4502-B61B-0C62FAD779DD}" destId="{1726FAE9-548C-4131-BF06-2C7D255D723C}" srcOrd="1" destOrd="0" presId="urn:microsoft.com/office/officeart/2008/layout/IncreasingCircleProcess"/>
    <dgm:cxn modelId="{98E18DA0-5E6E-4010-A189-911E0BF42582}" type="presParOf" srcId="{200ECA0F-92C9-4502-B61B-0C62FAD779DD}" destId="{FD31066F-8EEF-4EA6-8B61-2DA1682C4220}" srcOrd="2" destOrd="0" presId="urn:microsoft.com/office/officeart/2008/layout/IncreasingCircleProcess"/>
    <dgm:cxn modelId="{DC4917CB-1C40-4C2F-BBB3-33B53CADEAC6}" type="presParOf" srcId="{FD31066F-8EEF-4EA6-8B61-2DA1682C4220}" destId="{08129E8A-8FD8-4E6B-9127-5787B26D7C24}" srcOrd="0" destOrd="0" presId="urn:microsoft.com/office/officeart/2008/layout/IncreasingCircleProcess"/>
    <dgm:cxn modelId="{05543C52-67B8-44AA-B426-633B12945E57}" type="presParOf" srcId="{FD31066F-8EEF-4EA6-8B61-2DA1682C4220}" destId="{9678083E-9C0A-4F3C-A416-2E9D58EA2B0D}" srcOrd="1" destOrd="0" presId="urn:microsoft.com/office/officeart/2008/layout/IncreasingCircleProcess"/>
    <dgm:cxn modelId="{01B48BE2-2CEE-4D5E-A854-2F7F9911EE33}" type="presParOf" srcId="{FD31066F-8EEF-4EA6-8B61-2DA1682C4220}" destId="{3134E734-0B9C-4B7F-8E6F-4D6CD92420E8}" srcOrd="2" destOrd="0" presId="urn:microsoft.com/office/officeart/2008/layout/IncreasingCircleProcess"/>
    <dgm:cxn modelId="{5F6B4F83-6D82-41EF-8653-41030F4D08CC}" type="presParOf" srcId="{FD31066F-8EEF-4EA6-8B61-2DA1682C4220}" destId="{D9F1EEC4-A949-4FFC-9CD0-DEDED7529FDB}" srcOrd="3" destOrd="0" presId="urn:microsoft.com/office/officeart/2008/layout/IncreasingCircleProcess"/>
    <dgm:cxn modelId="{16CE94A8-7821-4172-B3A2-5FEBE0914BC4}" type="presParOf" srcId="{200ECA0F-92C9-4502-B61B-0C62FAD779DD}" destId="{8FC63765-4B69-4448-AAEE-577E0649401F}" srcOrd="3" destOrd="0" presId="urn:microsoft.com/office/officeart/2008/layout/IncreasingCircleProcess"/>
    <dgm:cxn modelId="{AFBCA05D-642D-4E56-A16B-8564EE777988}" type="presParOf" srcId="{200ECA0F-92C9-4502-B61B-0C62FAD779DD}" destId="{30281864-464C-4A7A-AC2B-53378F636762}" srcOrd="4" destOrd="0" presId="urn:microsoft.com/office/officeart/2008/layout/IncreasingCircleProcess"/>
    <dgm:cxn modelId="{553605BD-C3A0-4C0E-81C5-4648578C3779}" type="presParOf" srcId="{30281864-464C-4A7A-AC2B-53378F636762}" destId="{2908DEF9-F273-4975-B985-680B4C7A1ACA}" srcOrd="0" destOrd="0" presId="urn:microsoft.com/office/officeart/2008/layout/IncreasingCircleProcess"/>
    <dgm:cxn modelId="{69DDD24A-AAD7-44D8-9AE3-C98A925725D1}" type="presParOf" srcId="{30281864-464C-4A7A-AC2B-53378F636762}" destId="{B3B615DE-2D83-4313-812F-344E38C4D8D4}" srcOrd="1" destOrd="0" presId="urn:microsoft.com/office/officeart/2008/layout/IncreasingCircleProcess"/>
    <dgm:cxn modelId="{09CDFA57-C684-4F53-B78D-48A35B996612}" type="presParOf" srcId="{30281864-464C-4A7A-AC2B-53378F636762}" destId="{2D75AFCC-1231-4FB0-99AC-7B0DECDB7125}" srcOrd="2" destOrd="0" presId="urn:microsoft.com/office/officeart/2008/layout/IncreasingCircleProcess"/>
    <dgm:cxn modelId="{AF63D1E0-27DD-48CE-957C-7171ADABF526}" type="presParOf" srcId="{30281864-464C-4A7A-AC2B-53378F636762}" destId="{61E13665-2A1B-4DFB-A4E9-7F00A32D32CF}"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13542-4D2C-4FBF-9EC8-4BDF34523D7F}">
      <dsp:nvSpPr>
        <dsp:cNvPr id="0" name=""/>
        <dsp:cNvSpPr/>
      </dsp:nvSpPr>
      <dsp:spPr>
        <a:xfrm>
          <a:off x="2955209" y="2173268"/>
          <a:ext cx="2656216" cy="2656216"/>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419" sz="1400" b="1" kern="1200" dirty="0" smtClean="0">
              <a:latin typeface="Roboto Medium"/>
            </a:rPr>
            <a:t>Co-transforma la </a:t>
          </a:r>
          <a:r>
            <a:rPr lang="es-419" sz="1400" b="1" kern="1200" dirty="0" smtClean="0">
              <a:latin typeface="Roboto Medium"/>
            </a:rPr>
            <a:t>realidad social</a:t>
          </a:r>
        </a:p>
        <a:p>
          <a:pPr lvl="0" algn="ctr" defTabSz="622300">
            <a:lnSpc>
              <a:spcPct val="90000"/>
            </a:lnSpc>
            <a:spcBef>
              <a:spcPct val="0"/>
            </a:spcBef>
            <a:spcAft>
              <a:spcPct val="35000"/>
            </a:spcAft>
          </a:pPr>
          <a:r>
            <a:rPr lang="es-419" sz="1400" b="1" kern="1200" dirty="0" smtClean="0">
              <a:latin typeface="Roboto Medium"/>
            </a:rPr>
            <a:t>(</a:t>
          </a:r>
          <a:r>
            <a:rPr lang="es-419" sz="1400" b="1" kern="1200" dirty="0" smtClean="0">
              <a:latin typeface="Roboto Medium"/>
            </a:rPr>
            <a:t>reciprocidad y solidaridad)</a:t>
          </a:r>
          <a:endParaRPr lang="es-CL" sz="1400" b="1" kern="1200" dirty="0">
            <a:latin typeface="Roboto Medium"/>
          </a:endParaRPr>
        </a:p>
      </dsp:txBody>
      <dsp:txXfrm>
        <a:off x="3489227" y="2795474"/>
        <a:ext cx="1588180" cy="1365350"/>
      </dsp:txXfrm>
    </dsp:sp>
    <dsp:sp modelId="{CB12CFDF-18EA-4597-9B53-DEDA7E71193E}">
      <dsp:nvSpPr>
        <dsp:cNvPr id="0" name=""/>
        <dsp:cNvSpPr/>
      </dsp:nvSpPr>
      <dsp:spPr>
        <a:xfrm>
          <a:off x="1409774" y="1545435"/>
          <a:ext cx="1931794" cy="193179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419" sz="1400" b="1" kern="1200" dirty="0" smtClean="0">
              <a:latin typeface="Roboto Medium"/>
            </a:rPr>
            <a:t>Paradigma de envejecer</a:t>
          </a:r>
          <a:endParaRPr lang="es-CL" sz="1400" b="1" kern="1200" dirty="0">
            <a:latin typeface="Roboto Medium"/>
          </a:endParaRPr>
        </a:p>
      </dsp:txBody>
      <dsp:txXfrm>
        <a:off x="1896109" y="2034709"/>
        <a:ext cx="959124" cy="953246"/>
      </dsp:txXfrm>
    </dsp:sp>
    <dsp:sp modelId="{EABF5C05-CE65-46C1-A649-567191920F5E}">
      <dsp:nvSpPr>
        <dsp:cNvPr id="0" name=""/>
        <dsp:cNvSpPr/>
      </dsp:nvSpPr>
      <dsp:spPr>
        <a:xfrm rot="20700000">
          <a:off x="2491775" y="212694"/>
          <a:ext cx="1892763" cy="189276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419" sz="1400" b="1" kern="1200" dirty="0" smtClean="0">
              <a:latin typeface="Roboto Medium"/>
            </a:rPr>
            <a:t>La universidad es vínculo</a:t>
          </a:r>
          <a:endParaRPr lang="es-CL" sz="1400" b="1" kern="1200" dirty="0">
            <a:latin typeface="Roboto Medium"/>
          </a:endParaRPr>
        </a:p>
      </dsp:txBody>
      <dsp:txXfrm rot="-20700000">
        <a:off x="2906914" y="627833"/>
        <a:ext cx="1062486" cy="1062486"/>
      </dsp:txXfrm>
    </dsp:sp>
    <dsp:sp modelId="{4E45154F-A2AA-491C-9D74-CE8C43EFF5A8}">
      <dsp:nvSpPr>
        <dsp:cNvPr id="0" name=""/>
        <dsp:cNvSpPr/>
      </dsp:nvSpPr>
      <dsp:spPr>
        <a:xfrm>
          <a:off x="2757997" y="1768437"/>
          <a:ext cx="3399957" cy="3399957"/>
        </a:xfrm>
        <a:prstGeom prst="circularArrow">
          <a:avLst>
            <a:gd name="adj1" fmla="val 4688"/>
            <a:gd name="adj2" fmla="val 299029"/>
            <a:gd name="adj3" fmla="val 2529496"/>
            <a:gd name="adj4" fmla="val 1583285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6CB12D-359C-4D8D-85F0-81DAFC077C44}">
      <dsp:nvSpPr>
        <dsp:cNvPr id="0" name=""/>
        <dsp:cNvSpPr/>
      </dsp:nvSpPr>
      <dsp:spPr>
        <a:xfrm>
          <a:off x="1067657" y="1115276"/>
          <a:ext cx="2470281" cy="247028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B305DC-310D-4E53-B6F4-D38D95C2F108}">
      <dsp:nvSpPr>
        <dsp:cNvPr id="0" name=""/>
        <dsp:cNvSpPr/>
      </dsp:nvSpPr>
      <dsp:spPr>
        <a:xfrm>
          <a:off x="2053960" y="-204617"/>
          <a:ext cx="2663460" cy="266346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E0B52-B481-457E-8A79-058101BA36F6}">
      <dsp:nvSpPr>
        <dsp:cNvPr id="0" name=""/>
        <dsp:cNvSpPr/>
      </dsp:nvSpPr>
      <dsp:spPr>
        <a:xfrm>
          <a:off x="721470" y="0"/>
          <a:ext cx="545680" cy="5456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7F8F70-E823-4332-A1C7-00CA316C4CDC}">
      <dsp:nvSpPr>
        <dsp:cNvPr id="0" name=""/>
        <dsp:cNvSpPr/>
      </dsp:nvSpPr>
      <dsp:spPr>
        <a:xfrm>
          <a:off x="776038" y="54568"/>
          <a:ext cx="436544" cy="436544"/>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1225A7-5C62-49C9-B46A-AD00AB5F99C3}">
      <dsp:nvSpPr>
        <dsp:cNvPr id="0" name=""/>
        <dsp:cNvSpPr/>
      </dsp:nvSpPr>
      <dsp:spPr>
        <a:xfrm>
          <a:off x="1380833" y="545680"/>
          <a:ext cx="1614304" cy="229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ctr" defTabSz="666750">
            <a:lnSpc>
              <a:spcPct val="90000"/>
            </a:lnSpc>
            <a:spcBef>
              <a:spcPct val="0"/>
            </a:spcBef>
            <a:spcAft>
              <a:spcPct val="35000"/>
            </a:spcAft>
          </a:pPr>
          <a:r>
            <a:rPr lang="es-419" sz="1500" b="1" kern="1200" dirty="0" smtClean="0">
              <a:latin typeface="Roboto Medium"/>
            </a:rPr>
            <a:t>(Naturalizar el envejecimiento)</a:t>
          </a:r>
          <a:endParaRPr lang="es-CL" sz="1500" b="1" kern="1200" dirty="0">
            <a:latin typeface="Roboto Medium"/>
          </a:endParaRPr>
        </a:p>
      </dsp:txBody>
      <dsp:txXfrm>
        <a:off x="1380833" y="545680"/>
        <a:ext cx="1614304" cy="2296404"/>
      </dsp:txXfrm>
    </dsp:sp>
    <dsp:sp modelId="{C1035704-4316-48BA-B147-752E13395ADE}">
      <dsp:nvSpPr>
        <dsp:cNvPr id="0" name=""/>
        <dsp:cNvSpPr/>
      </dsp:nvSpPr>
      <dsp:spPr>
        <a:xfrm>
          <a:off x="1380833" y="0"/>
          <a:ext cx="1614304" cy="54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ctr" defTabSz="666750">
            <a:lnSpc>
              <a:spcPct val="90000"/>
            </a:lnSpc>
            <a:spcBef>
              <a:spcPct val="0"/>
            </a:spcBef>
            <a:spcAft>
              <a:spcPct val="35000"/>
            </a:spcAft>
          </a:pPr>
          <a:r>
            <a:rPr lang="es-419" sz="1500" b="1" kern="1200" dirty="0" smtClean="0">
              <a:latin typeface="Roboto Medium"/>
            </a:rPr>
            <a:t>Enfoque fenomenológico</a:t>
          </a:r>
          <a:endParaRPr lang="es-CL" sz="1500" b="1" kern="1200" dirty="0">
            <a:latin typeface="Roboto Medium"/>
          </a:endParaRPr>
        </a:p>
      </dsp:txBody>
      <dsp:txXfrm>
        <a:off x="1380833" y="0"/>
        <a:ext cx="1614304" cy="545680"/>
      </dsp:txXfrm>
    </dsp:sp>
    <dsp:sp modelId="{08129E8A-8FD8-4E6B-9127-5787B26D7C24}">
      <dsp:nvSpPr>
        <dsp:cNvPr id="0" name=""/>
        <dsp:cNvSpPr/>
      </dsp:nvSpPr>
      <dsp:spPr>
        <a:xfrm>
          <a:off x="3108821" y="0"/>
          <a:ext cx="545680" cy="5456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78083E-9C0A-4F3C-A416-2E9D58EA2B0D}">
      <dsp:nvSpPr>
        <dsp:cNvPr id="0" name=""/>
        <dsp:cNvSpPr/>
      </dsp:nvSpPr>
      <dsp:spPr>
        <a:xfrm>
          <a:off x="3163389" y="54568"/>
          <a:ext cx="436544" cy="436544"/>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4E734-0B9C-4B7F-8E6F-4D6CD92420E8}">
      <dsp:nvSpPr>
        <dsp:cNvPr id="0" name=""/>
        <dsp:cNvSpPr/>
      </dsp:nvSpPr>
      <dsp:spPr>
        <a:xfrm>
          <a:off x="3768185" y="545680"/>
          <a:ext cx="1614304" cy="229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ctr" defTabSz="666750">
            <a:lnSpc>
              <a:spcPct val="90000"/>
            </a:lnSpc>
            <a:spcBef>
              <a:spcPct val="0"/>
            </a:spcBef>
            <a:spcAft>
              <a:spcPct val="35000"/>
            </a:spcAft>
          </a:pPr>
          <a:r>
            <a:rPr lang="es-419" sz="1500" b="1" kern="1200" dirty="0" smtClean="0">
              <a:latin typeface="Roboto Medium"/>
            </a:rPr>
            <a:t>(Mentoría)</a:t>
          </a:r>
          <a:endParaRPr lang="es-CL" sz="1500" b="1" kern="1200" dirty="0">
            <a:latin typeface="Roboto Medium"/>
          </a:endParaRPr>
        </a:p>
      </dsp:txBody>
      <dsp:txXfrm>
        <a:off x="3768185" y="545680"/>
        <a:ext cx="1614304" cy="2296404"/>
      </dsp:txXfrm>
    </dsp:sp>
    <dsp:sp modelId="{D9F1EEC4-A949-4FFC-9CD0-DEDED7529FDB}">
      <dsp:nvSpPr>
        <dsp:cNvPr id="0" name=""/>
        <dsp:cNvSpPr/>
      </dsp:nvSpPr>
      <dsp:spPr>
        <a:xfrm>
          <a:off x="3768185" y="0"/>
          <a:ext cx="1614304" cy="54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ctr" defTabSz="666750">
            <a:lnSpc>
              <a:spcPct val="90000"/>
            </a:lnSpc>
            <a:spcBef>
              <a:spcPct val="0"/>
            </a:spcBef>
            <a:spcAft>
              <a:spcPct val="35000"/>
            </a:spcAft>
          </a:pPr>
          <a:r>
            <a:rPr lang="es-419" sz="1500" b="1" kern="1200" dirty="0" smtClean="0">
              <a:latin typeface="Roboto Medium"/>
            </a:rPr>
            <a:t>Programa de formación</a:t>
          </a:r>
          <a:endParaRPr lang="es-CL" sz="1500" b="1" kern="1200" dirty="0">
            <a:latin typeface="Roboto Medium"/>
          </a:endParaRPr>
        </a:p>
      </dsp:txBody>
      <dsp:txXfrm>
        <a:off x="3768185" y="0"/>
        <a:ext cx="1614304" cy="545680"/>
      </dsp:txXfrm>
    </dsp:sp>
    <dsp:sp modelId="{2908DEF9-F273-4975-B985-680B4C7A1ACA}">
      <dsp:nvSpPr>
        <dsp:cNvPr id="0" name=""/>
        <dsp:cNvSpPr/>
      </dsp:nvSpPr>
      <dsp:spPr>
        <a:xfrm>
          <a:off x="5496173" y="0"/>
          <a:ext cx="545680" cy="5456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615DE-2D83-4313-812F-344E38C4D8D4}">
      <dsp:nvSpPr>
        <dsp:cNvPr id="0" name=""/>
        <dsp:cNvSpPr/>
      </dsp:nvSpPr>
      <dsp:spPr>
        <a:xfrm>
          <a:off x="5550741" y="54568"/>
          <a:ext cx="436544" cy="436544"/>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5AFCC-1231-4FB0-99AC-7B0DECDB7125}">
      <dsp:nvSpPr>
        <dsp:cNvPr id="0" name=""/>
        <dsp:cNvSpPr/>
      </dsp:nvSpPr>
      <dsp:spPr>
        <a:xfrm>
          <a:off x="6004010" y="545680"/>
          <a:ext cx="1917357" cy="229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ctr" defTabSz="666750">
            <a:lnSpc>
              <a:spcPct val="90000"/>
            </a:lnSpc>
            <a:spcBef>
              <a:spcPct val="0"/>
            </a:spcBef>
            <a:spcAft>
              <a:spcPct val="35000"/>
            </a:spcAft>
          </a:pPr>
          <a:r>
            <a:rPr lang="es-419" sz="1500" b="1" kern="1200" dirty="0" smtClean="0">
              <a:latin typeface="Roboto Medium"/>
            </a:rPr>
            <a:t>(Análisis narrativo)</a:t>
          </a:r>
          <a:endParaRPr lang="es-CL" sz="1500" b="1" kern="1200" dirty="0">
            <a:latin typeface="Roboto Medium"/>
          </a:endParaRPr>
        </a:p>
      </dsp:txBody>
      <dsp:txXfrm>
        <a:off x="6004010" y="545680"/>
        <a:ext cx="1917357" cy="2296404"/>
      </dsp:txXfrm>
    </dsp:sp>
    <dsp:sp modelId="{61E13665-2A1B-4DFB-A4E9-7F00A32D32CF}">
      <dsp:nvSpPr>
        <dsp:cNvPr id="0" name=""/>
        <dsp:cNvSpPr/>
      </dsp:nvSpPr>
      <dsp:spPr>
        <a:xfrm>
          <a:off x="6096985" y="0"/>
          <a:ext cx="1614304" cy="54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ctr" defTabSz="666750">
            <a:lnSpc>
              <a:spcPct val="90000"/>
            </a:lnSpc>
            <a:spcBef>
              <a:spcPct val="0"/>
            </a:spcBef>
            <a:spcAft>
              <a:spcPct val="35000"/>
            </a:spcAft>
          </a:pPr>
          <a:r>
            <a:rPr lang="es-419" sz="1500" b="1" kern="1200" dirty="0" smtClean="0">
              <a:latin typeface="Roboto Medium"/>
            </a:rPr>
            <a:t>Reflexión grupal</a:t>
          </a:r>
          <a:endParaRPr lang="es-CL" sz="1500" b="1" kern="1200" dirty="0">
            <a:latin typeface="Roboto Medium"/>
          </a:endParaRPr>
        </a:p>
      </dsp:txBody>
      <dsp:txXfrm>
        <a:off x="6096985" y="0"/>
        <a:ext cx="1614304" cy="54568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a:lvl1pPr>
          </a:lstStyle>
          <a:p>
            <a:r>
              <a:rPr lang="es-ES_tradnl" dirty="0" smtClean="0"/>
              <a:t>T</a:t>
            </a:r>
            <a:r>
              <a:rPr lang="en-US" dirty="0" err="1" smtClean="0"/>
              <a:t>i</a:t>
            </a:r>
            <a:r>
              <a:rPr lang="es-ES_tradnl" dirty="0" err="1" smtClean="0"/>
              <a:t>tulo</a:t>
            </a:r>
            <a:r>
              <a:rPr lang="es-ES_tradnl" dirty="0" smtClean="0"/>
              <a:t> Principal</a:t>
            </a:r>
            <a:br>
              <a:rPr lang="es-ES_tradnl" dirty="0" smtClean="0"/>
            </a:b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440F28-7364-B847-B5C4-E6D50A35A3F8}" type="datetimeFigureOut">
              <a:rPr lang="en-US" smtClean="0"/>
              <a:t>8/21/2017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7B7FB5-8C82-3444-9C55-63AAA732E5D4}" type="slidenum">
              <a:rPr lang="en-US" smtClean="0"/>
              <a:t>‹Nº›</a:t>
            </a:fld>
            <a:endParaRPr lang="en-US"/>
          </a:p>
        </p:txBody>
      </p:sp>
    </p:spTree>
    <p:extLst>
      <p:ext uri="{BB962C8B-B14F-4D97-AF65-F5344CB8AC3E}">
        <p14:creationId xmlns:p14="http://schemas.microsoft.com/office/powerpoint/2010/main" val="3891843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cudo_PUCV-2016_color 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304" y="83971"/>
            <a:ext cx="1908218" cy="1583528"/>
          </a:xfrm>
          <a:prstGeom prst="rect">
            <a:avLst/>
          </a:prstGeom>
        </p:spPr>
      </p:pic>
      <p:sp>
        <p:nvSpPr>
          <p:cNvPr id="10" name="Rectangle 9"/>
          <p:cNvSpPr>
            <a:spLocks noChangeAspect="1"/>
          </p:cNvSpPr>
          <p:nvPr/>
        </p:nvSpPr>
        <p:spPr>
          <a:xfrm>
            <a:off x="0" y="6565900"/>
            <a:ext cx="9144000" cy="2921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1" name="Subtitle 2"/>
          <p:cNvSpPr txBox="1">
            <a:spLocks/>
          </p:cNvSpPr>
          <p:nvPr/>
        </p:nvSpPr>
        <p:spPr>
          <a:xfrm>
            <a:off x="7616387" y="6570058"/>
            <a:ext cx="2200124" cy="66161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17375E"/>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rgbClr val="17375E"/>
                </a:solidFill>
                <a:latin typeface="Roboto"/>
                <a:ea typeface="+mn-ea"/>
                <a:cs typeface="Roboto"/>
              </a:defRPr>
            </a:lvl2pPr>
            <a:lvl3pPr marL="1143000" indent="-228600" algn="l" defTabSz="457200" rtl="0" eaLnBrk="1" latinLnBrk="0" hangingPunct="1">
              <a:spcBef>
                <a:spcPct val="20000"/>
              </a:spcBef>
              <a:buFont typeface="Arial"/>
              <a:buChar char="•"/>
              <a:defRPr sz="2400" kern="1200">
                <a:solidFill>
                  <a:srgbClr val="17375E"/>
                </a:solidFill>
                <a:latin typeface="Roboto"/>
                <a:ea typeface="+mn-ea"/>
                <a:cs typeface="Roboto"/>
              </a:defRPr>
            </a:lvl3pPr>
            <a:lvl4pPr marL="1600200" indent="-228600" algn="l" defTabSz="457200" rtl="0" eaLnBrk="1" latinLnBrk="0" hangingPunct="1">
              <a:spcBef>
                <a:spcPct val="20000"/>
              </a:spcBef>
              <a:buFont typeface="Arial"/>
              <a:buChar char="–"/>
              <a:defRPr sz="2000" kern="1200">
                <a:solidFill>
                  <a:srgbClr val="17375E"/>
                </a:solidFill>
                <a:latin typeface="Roboto"/>
                <a:ea typeface="+mn-ea"/>
                <a:cs typeface="Roboto"/>
              </a:defRPr>
            </a:lvl4pPr>
            <a:lvl5pPr marL="2057400" indent="-228600" algn="l" defTabSz="457200" rtl="0" eaLnBrk="1" latinLnBrk="0" hangingPunct="1">
              <a:spcBef>
                <a:spcPct val="20000"/>
              </a:spcBef>
              <a:buFont typeface="Arial"/>
              <a:buChar char="»"/>
              <a:defRPr sz="2000" kern="1200">
                <a:solidFill>
                  <a:srgbClr val="17375E"/>
                </a:solidFill>
                <a:latin typeface="Roboto"/>
                <a:ea typeface="+mn-ea"/>
                <a:cs typeface="Robo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err="1" smtClean="0">
                <a:solidFill>
                  <a:srgbClr val="FFFFFF"/>
                </a:solidFill>
                <a:latin typeface="Roboto Light"/>
                <a:cs typeface="Roboto Light"/>
              </a:rPr>
              <a:t>pucv.cl</a:t>
            </a:r>
            <a:endParaRPr lang="en-US" sz="1100" dirty="0">
              <a:solidFill>
                <a:srgbClr val="FFFFFF"/>
              </a:solidFill>
              <a:latin typeface="Roboto Light"/>
              <a:cs typeface="Roboto Light"/>
            </a:endParaRPr>
          </a:p>
        </p:txBody>
      </p:sp>
      <p:sp>
        <p:nvSpPr>
          <p:cNvPr id="12" name="Rectangle 11"/>
          <p:cNvSpPr/>
          <p:nvPr/>
        </p:nvSpPr>
        <p:spPr>
          <a:xfrm>
            <a:off x="0" y="1"/>
            <a:ext cx="9143999" cy="20971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image2.jpeg"/>
          <p:cNvPicPr/>
          <p:nvPr userDrawn="1"/>
        </p:nvPicPr>
        <p:blipFill>
          <a:blip r:embed="rId4" cstate="print"/>
          <a:stretch>
            <a:fillRect/>
          </a:stretch>
        </p:blipFill>
        <p:spPr>
          <a:xfrm>
            <a:off x="5190671" y="617607"/>
            <a:ext cx="1816100" cy="516255"/>
          </a:xfrm>
          <a:prstGeom prst="rect">
            <a:avLst/>
          </a:prstGeom>
        </p:spPr>
      </p:pic>
    </p:spTree>
    <p:extLst>
      <p:ext uri="{BB962C8B-B14F-4D97-AF65-F5344CB8AC3E}">
        <p14:creationId xmlns:p14="http://schemas.microsoft.com/office/powerpoint/2010/main" val="3948567072"/>
      </p:ext>
    </p:extLst>
  </p:cSld>
  <p:clrMap bg1="lt1" tx1="dk1" bg2="lt2" tx2="dk2" accent1="accent1" accent2="accent2" accent3="accent3" accent4="accent4" accent5="accent5" accent6="accent6" hlink="hlink" folHlink="folHlink"/>
  <p:sldLayoutIdLst>
    <p:sldLayoutId id="2147483887" r:id="rId1"/>
  </p:sldLayoutIdLst>
  <p:txStyles>
    <p:titleStyle>
      <a:lvl1pPr algn="l" defTabSz="457200" rtl="0" eaLnBrk="1" latinLnBrk="0" hangingPunct="1">
        <a:spcBef>
          <a:spcPct val="0"/>
        </a:spcBef>
        <a:buNone/>
        <a:defRPr sz="3200" kern="1200">
          <a:solidFill>
            <a:schemeClr val="bg1"/>
          </a:solidFill>
          <a:latin typeface="Roboto"/>
          <a:ea typeface="+mj-ea"/>
          <a:cs typeface="Roboto"/>
        </a:defRPr>
      </a:lvl1pPr>
    </p:titleStyle>
    <p:bodyStyle>
      <a:lvl1pPr marL="342900" indent="-342900" algn="l" defTabSz="457200" rtl="0" eaLnBrk="1" latinLnBrk="0" hangingPunct="1">
        <a:spcBef>
          <a:spcPct val="20000"/>
        </a:spcBef>
        <a:buFont typeface="Arial"/>
        <a:buChar char="•"/>
        <a:defRPr sz="3200" kern="1200">
          <a:solidFill>
            <a:srgbClr val="17375E"/>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rgbClr val="17375E"/>
          </a:solidFill>
          <a:latin typeface="Roboto"/>
          <a:ea typeface="+mn-ea"/>
          <a:cs typeface="Roboto"/>
        </a:defRPr>
      </a:lvl2pPr>
      <a:lvl3pPr marL="1143000" indent="-228600" algn="l" defTabSz="457200" rtl="0" eaLnBrk="1" latinLnBrk="0" hangingPunct="1">
        <a:spcBef>
          <a:spcPct val="20000"/>
        </a:spcBef>
        <a:buFont typeface="Arial"/>
        <a:buChar char="•"/>
        <a:defRPr sz="2400" kern="1200">
          <a:solidFill>
            <a:srgbClr val="17375E"/>
          </a:solidFill>
          <a:latin typeface="Roboto"/>
          <a:ea typeface="+mn-ea"/>
          <a:cs typeface="Roboto"/>
        </a:defRPr>
      </a:lvl3pPr>
      <a:lvl4pPr marL="1600200" indent="-228600" algn="l" defTabSz="457200" rtl="0" eaLnBrk="1" latinLnBrk="0" hangingPunct="1">
        <a:spcBef>
          <a:spcPct val="20000"/>
        </a:spcBef>
        <a:buFont typeface="Arial"/>
        <a:buChar char="–"/>
        <a:defRPr sz="2000" kern="1200">
          <a:solidFill>
            <a:srgbClr val="17375E"/>
          </a:solidFill>
          <a:latin typeface="Roboto"/>
          <a:ea typeface="+mn-ea"/>
          <a:cs typeface="Roboto"/>
        </a:defRPr>
      </a:lvl4pPr>
      <a:lvl5pPr marL="2057400" indent="-228600" algn="l" defTabSz="457200" rtl="0" eaLnBrk="1" latinLnBrk="0" hangingPunct="1">
        <a:spcBef>
          <a:spcPct val="20000"/>
        </a:spcBef>
        <a:buFont typeface="Arial"/>
        <a:buChar char="»"/>
        <a:defRPr sz="2000" kern="1200">
          <a:solidFill>
            <a:srgbClr val="17375E"/>
          </a:solidFill>
          <a:latin typeface="Roboto"/>
          <a:ea typeface="+mn-ea"/>
          <a:cs typeface="Robot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938894" y="3592649"/>
            <a:ext cx="7150100" cy="1107996"/>
          </a:xfrm>
          <a:prstGeom prst="rect">
            <a:avLst/>
          </a:prstGeom>
          <a:noFill/>
        </p:spPr>
        <p:txBody>
          <a:bodyPr wrap="square" rtlCol="0">
            <a:spAutoFit/>
          </a:bodyPr>
          <a:lstStyle/>
          <a:p>
            <a:pPr algn="ctr"/>
            <a:r>
              <a:rPr lang="es-PE" sz="2200" b="1" dirty="0">
                <a:solidFill>
                  <a:schemeClr val="bg1"/>
                </a:solidFill>
                <a:latin typeface="Roboto Medium"/>
              </a:rPr>
              <a:t>RELACIONES INTERGENERACIONALES COMO EXPERIENCIAS DE FORMACIÓN EN RESPONSABILIDAD SOCIAL TERRITORIAL</a:t>
            </a:r>
            <a:endParaRPr lang="en-US" sz="2200" b="1" spc="300" dirty="0">
              <a:solidFill>
                <a:schemeClr val="bg1"/>
              </a:solidFill>
              <a:latin typeface="Roboto Medium"/>
              <a:cs typeface="Roboto Medium"/>
            </a:endParaRPr>
          </a:p>
        </p:txBody>
      </p:sp>
      <p:sp>
        <p:nvSpPr>
          <p:cNvPr id="14" name="TextBox 13"/>
          <p:cNvSpPr txBox="1"/>
          <p:nvPr/>
        </p:nvSpPr>
        <p:spPr>
          <a:xfrm>
            <a:off x="732088" y="6368756"/>
            <a:ext cx="2298700" cy="246221"/>
          </a:xfrm>
          <a:prstGeom prst="rect">
            <a:avLst/>
          </a:prstGeom>
          <a:noFill/>
        </p:spPr>
        <p:txBody>
          <a:bodyPr wrap="square" rtlCol="0">
            <a:spAutoFit/>
          </a:bodyPr>
          <a:lstStyle/>
          <a:p>
            <a:pPr algn="r"/>
            <a:r>
              <a:rPr lang="en-US" sz="1000" b="1" dirty="0" smtClean="0">
                <a:solidFill>
                  <a:srgbClr val="FFFFFF"/>
                </a:solidFill>
                <a:latin typeface="Roboto Medium"/>
                <a:cs typeface="Roboto Light"/>
              </a:rPr>
              <a:t>Valparaíso, 05 de septiembre 2017</a:t>
            </a:r>
            <a:endParaRPr lang="en-US" sz="1000" b="1" dirty="0">
              <a:solidFill>
                <a:srgbClr val="FFFFFF"/>
              </a:solidFill>
              <a:latin typeface="Roboto Medium"/>
              <a:cs typeface="Roboto Light"/>
            </a:endParaRPr>
          </a:p>
        </p:txBody>
      </p:sp>
      <p:sp>
        <p:nvSpPr>
          <p:cNvPr id="15" name="TextBox 14"/>
          <p:cNvSpPr txBox="1"/>
          <p:nvPr/>
        </p:nvSpPr>
        <p:spPr>
          <a:xfrm>
            <a:off x="4914789" y="4826777"/>
            <a:ext cx="3845453" cy="1815882"/>
          </a:xfrm>
          <a:prstGeom prst="rect">
            <a:avLst/>
          </a:prstGeom>
          <a:noFill/>
        </p:spPr>
        <p:txBody>
          <a:bodyPr wrap="square" rtlCol="0">
            <a:spAutoFit/>
          </a:bodyPr>
          <a:lstStyle/>
          <a:p>
            <a:pPr fontAlgn="base"/>
            <a:r>
              <a:rPr lang="en-US" sz="1400" b="1" dirty="0" err="1" smtClean="0">
                <a:solidFill>
                  <a:schemeClr val="bg1"/>
                </a:solidFill>
                <a:latin typeface="Roboto Medium"/>
                <a:cs typeface="Roboto Light"/>
              </a:rPr>
              <a:t>Autores</a:t>
            </a:r>
            <a:r>
              <a:rPr lang="en-US" sz="1400" b="1" dirty="0" smtClean="0">
                <a:solidFill>
                  <a:schemeClr val="bg1"/>
                </a:solidFill>
                <a:latin typeface="Roboto Medium"/>
                <a:cs typeface="Roboto Light"/>
              </a:rPr>
              <a:t>: 	</a:t>
            </a:r>
          </a:p>
          <a:p>
            <a:pPr fontAlgn="base"/>
            <a:r>
              <a:rPr lang="es-PE" sz="1400" b="1" dirty="0" smtClean="0">
                <a:solidFill>
                  <a:schemeClr val="bg1"/>
                </a:solidFill>
                <a:latin typeface="Roboto Medium"/>
              </a:rPr>
              <a:t>Alejandra </a:t>
            </a:r>
            <a:r>
              <a:rPr lang="es-PE" sz="1400" b="1" dirty="0">
                <a:solidFill>
                  <a:schemeClr val="bg1"/>
                </a:solidFill>
                <a:latin typeface="Roboto Medium"/>
              </a:rPr>
              <a:t>Olavarría </a:t>
            </a:r>
            <a:r>
              <a:rPr lang="es-PE" sz="1400" b="1" dirty="0" err="1">
                <a:solidFill>
                  <a:schemeClr val="bg1"/>
                </a:solidFill>
                <a:latin typeface="Roboto Medium"/>
              </a:rPr>
              <a:t>Oróstica</a:t>
            </a:r>
            <a:endParaRPr lang="es-CL" sz="1400" b="1" dirty="0">
              <a:solidFill>
                <a:schemeClr val="bg1"/>
              </a:solidFill>
              <a:latin typeface="Roboto Medium"/>
            </a:endParaRPr>
          </a:p>
          <a:p>
            <a:pPr fontAlgn="base"/>
            <a:r>
              <a:rPr lang="es-PE" sz="1400" b="1" dirty="0">
                <a:solidFill>
                  <a:schemeClr val="bg1"/>
                </a:solidFill>
                <a:latin typeface="Roboto Medium"/>
              </a:rPr>
              <a:t>Carolina Astudillo Castro </a:t>
            </a:r>
            <a:endParaRPr lang="es-CL" sz="1400" b="1" dirty="0">
              <a:solidFill>
                <a:schemeClr val="bg1"/>
              </a:solidFill>
              <a:latin typeface="Roboto Medium"/>
            </a:endParaRPr>
          </a:p>
          <a:p>
            <a:r>
              <a:rPr lang="es-PE" sz="1400" b="1" dirty="0">
                <a:solidFill>
                  <a:schemeClr val="bg1"/>
                </a:solidFill>
                <a:latin typeface="Roboto Medium"/>
              </a:rPr>
              <a:t>Lorena González Reyes</a:t>
            </a:r>
            <a:endParaRPr lang="en-US" sz="1400" b="1" dirty="0" smtClean="0">
              <a:solidFill>
                <a:schemeClr val="bg1"/>
              </a:solidFill>
              <a:latin typeface="Roboto Medium"/>
              <a:cs typeface="Roboto Light"/>
            </a:endParaRPr>
          </a:p>
          <a:p>
            <a:endParaRPr lang="en-US" sz="1400" b="1" dirty="0" smtClean="0">
              <a:solidFill>
                <a:schemeClr val="bg1"/>
              </a:solidFill>
              <a:latin typeface="Roboto Medium"/>
              <a:cs typeface="Roboto Light"/>
            </a:endParaRPr>
          </a:p>
          <a:p>
            <a:r>
              <a:rPr lang="en-US" sz="1400" b="1" dirty="0" smtClean="0">
                <a:solidFill>
                  <a:schemeClr val="bg1"/>
                </a:solidFill>
                <a:latin typeface="Roboto Medium"/>
                <a:cs typeface="Roboto Light"/>
              </a:rPr>
              <a:t>UNIDAD ACADEMICA </a:t>
            </a:r>
          </a:p>
          <a:p>
            <a:r>
              <a:rPr lang="en-US" sz="1400" b="1" dirty="0" err="1" smtClean="0">
                <a:solidFill>
                  <a:schemeClr val="bg1"/>
                </a:solidFill>
                <a:latin typeface="Roboto Medium"/>
                <a:cs typeface="Roboto Light"/>
              </a:rPr>
              <a:t>Escuela</a:t>
            </a:r>
            <a:r>
              <a:rPr lang="en-US" sz="1400" b="1" dirty="0" smtClean="0">
                <a:solidFill>
                  <a:schemeClr val="bg1"/>
                </a:solidFill>
                <a:latin typeface="Roboto Medium"/>
                <a:cs typeface="Roboto Light"/>
              </a:rPr>
              <a:t> de </a:t>
            </a:r>
            <a:r>
              <a:rPr lang="en-US" sz="1400" b="1" dirty="0" err="1">
                <a:solidFill>
                  <a:schemeClr val="bg1"/>
                </a:solidFill>
                <a:latin typeface="Roboto Medium"/>
                <a:cs typeface="Roboto Light"/>
              </a:rPr>
              <a:t>I</a:t>
            </a:r>
            <a:r>
              <a:rPr lang="en-US" sz="1400" b="1" dirty="0" err="1" smtClean="0">
                <a:solidFill>
                  <a:schemeClr val="bg1"/>
                </a:solidFill>
                <a:latin typeface="Roboto Medium"/>
                <a:cs typeface="Roboto Light"/>
              </a:rPr>
              <a:t>ngeniería</a:t>
            </a:r>
            <a:r>
              <a:rPr lang="en-US" sz="1400" b="1" dirty="0" smtClean="0">
                <a:solidFill>
                  <a:schemeClr val="bg1"/>
                </a:solidFill>
                <a:latin typeface="Roboto Medium"/>
                <a:cs typeface="Roboto Light"/>
              </a:rPr>
              <a:t> </a:t>
            </a:r>
            <a:r>
              <a:rPr lang="en-US" sz="1400" b="1" dirty="0" err="1" smtClean="0">
                <a:solidFill>
                  <a:schemeClr val="bg1"/>
                </a:solidFill>
                <a:latin typeface="Roboto Medium"/>
                <a:cs typeface="Roboto Light"/>
              </a:rPr>
              <a:t>en</a:t>
            </a:r>
            <a:r>
              <a:rPr lang="en-US" sz="1400" b="1" dirty="0" smtClean="0">
                <a:solidFill>
                  <a:schemeClr val="bg1"/>
                </a:solidFill>
                <a:latin typeface="Roboto Medium"/>
                <a:cs typeface="Roboto Light"/>
              </a:rPr>
              <a:t> </a:t>
            </a:r>
            <a:r>
              <a:rPr lang="en-US" sz="1400" b="1" dirty="0" err="1">
                <a:solidFill>
                  <a:schemeClr val="bg1"/>
                </a:solidFill>
                <a:latin typeface="Roboto Medium"/>
                <a:cs typeface="Roboto Light"/>
              </a:rPr>
              <a:t>C</a:t>
            </a:r>
            <a:r>
              <a:rPr lang="en-US" sz="1400" b="1" dirty="0" err="1" smtClean="0">
                <a:solidFill>
                  <a:schemeClr val="bg1"/>
                </a:solidFill>
                <a:latin typeface="Roboto Medium"/>
                <a:cs typeface="Roboto Light"/>
              </a:rPr>
              <a:t>onstrucción</a:t>
            </a:r>
            <a:endParaRPr lang="en-US" sz="1400" b="1" dirty="0" smtClean="0">
              <a:solidFill>
                <a:schemeClr val="bg1"/>
              </a:solidFill>
              <a:latin typeface="Roboto Medium"/>
              <a:cs typeface="Roboto Light"/>
            </a:endParaRPr>
          </a:p>
          <a:p>
            <a:r>
              <a:rPr lang="en-US" sz="1400" b="1" dirty="0" err="1" smtClean="0">
                <a:solidFill>
                  <a:schemeClr val="bg1"/>
                </a:solidFill>
                <a:latin typeface="Roboto Medium"/>
                <a:cs typeface="Roboto Light"/>
              </a:rPr>
              <a:t>Escuela</a:t>
            </a:r>
            <a:r>
              <a:rPr lang="en-US" sz="1400" b="1" dirty="0" smtClean="0">
                <a:solidFill>
                  <a:schemeClr val="bg1"/>
                </a:solidFill>
                <a:latin typeface="Roboto Medium"/>
                <a:cs typeface="Roboto Light"/>
              </a:rPr>
              <a:t> de Alimentos</a:t>
            </a:r>
            <a:endParaRPr lang="en-US" sz="1400" b="1" dirty="0">
              <a:solidFill>
                <a:schemeClr val="bg1"/>
              </a:solidFill>
              <a:latin typeface="Roboto Medium"/>
              <a:cs typeface="Roboto Light"/>
            </a:endParaRPr>
          </a:p>
        </p:txBody>
      </p:sp>
      <p:pic>
        <p:nvPicPr>
          <p:cNvPr id="6" name="image2.jpeg"/>
          <p:cNvPicPr/>
          <p:nvPr/>
        </p:nvPicPr>
        <p:blipFill>
          <a:blip r:embed="rId3" cstate="print"/>
          <a:stretch>
            <a:fillRect/>
          </a:stretch>
        </p:blipFill>
        <p:spPr>
          <a:xfrm>
            <a:off x="938894" y="1088981"/>
            <a:ext cx="2491921" cy="777398"/>
          </a:xfrm>
          <a:prstGeom prst="rect">
            <a:avLst/>
          </a:prstGeom>
        </p:spPr>
      </p:pic>
    </p:spTree>
    <p:extLst>
      <p:ext uri="{BB962C8B-B14F-4D97-AF65-F5344CB8AC3E}">
        <p14:creationId xmlns:p14="http://schemas.microsoft.com/office/powerpoint/2010/main" val="983520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428" y="1019819"/>
            <a:ext cx="4607386" cy="338554"/>
          </a:xfrm>
          <a:prstGeom prst="rect">
            <a:avLst/>
          </a:prstGeom>
          <a:noFill/>
        </p:spPr>
        <p:txBody>
          <a:bodyPr wrap="square" rtlCol="0">
            <a:spAutoFit/>
          </a:bodyPr>
          <a:lstStyle/>
          <a:p>
            <a:r>
              <a:rPr lang="en-US" sz="1600" b="1" spc="200" dirty="0" smtClean="0">
                <a:solidFill>
                  <a:srgbClr val="C00000"/>
                </a:solidFill>
                <a:effectLst>
                  <a:outerShdw blurRad="38100" dist="38100" dir="2700000" algn="tl">
                    <a:srgbClr val="000000">
                      <a:alpha val="43137"/>
                    </a:srgbClr>
                  </a:outerShdw>
                </a:effectLst>
                <a:latin typeface="Roboto Medium"/>
                <a:cs typeface="Roboto Medium"/>
              </a:rPr>
              <a:t>CONTEXTO</a:t>
            </a:r>
            <a:endParaRPr lang="en-US" sz="1600" b="1" spc="200" dirty="0">
              <a:solidFill>
                <a:srgbClr val="C00000"/>
              </a:solidFill>
              <a:effectLst>
                <a:outerShdw blurRad="38100" dist="38100" dir="2700000" algn="tl">
                  <a:srgbClr val="000000">
                    <a:alpha val="43137"/>
                  </a:srgbClr>
                </a:outerShdw>
              </a:effectLst>
              <a:latin typeface="Roboto Medium"/>
              <a:cs typeface="Roboto Medium"/>
            </a:endParaRPr>
          </a:p>
        </p:txBody>
      </p:sp>
      <p:graphicFrame>
        <p:nvGraphicFramePr>
          <p:cNvPr id="5" name="Diagrama 4"/>
          <p:cNvGraphicFramePr/>
          <p:nvPr>
            <p:extLst>
              <p:ext uri="{D42A27DB-BD31-4B8C-83A1-F6EECF244321}">
                <p14:modId xmlns:p14="http://schemas.microsoft.com/office/powerpoint/2010/main" val="4222079735"/>
              </p:ext>
            </p:extLst>
          </p:nvPr>
        </p:nvGraphicFramePr>
        <p:xfrm>
          <a:off x="-671453" y="1358372"/>
          <a:ext cx="6393367" cy="4829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rotWithShape="1">
          <a:blip r:embed="rId7">
            <a:extLst>
              <a:ext uri="{28A0092B-C50C-407E-A947-70E740481C1C}">
                <a14:useLocalDpi xmlns:a14="http://schemas.microsoft.com/office/drawing/2010/main" val="0"/>
              </a:ext>
            </a:extLst>
          </a:blip>
          <a:srcRect l="32146" r="20730"/>
          <a:stretch/>
        </p:blipFill>
        <p:spPr>
          <a:xfrm rot="5400000">
            <a:off x="6288780" y="1036462"/>
            <a:ext cx="1916486" cy="3050218"/>
          </a:xfrm>
          <a:prstGeom prst="rect">
            <a:avLst/>
          </a:prstGeom>
        </p:spPr>
      </p:pic>
      <p:pic>
        <p:nvPicPr>
          <p:cNvPr id="3" name="Imagen 2"/>
          <p:cNvPicPr>
            <a:picLocks noChangeAspect="1"/>
          </p:cNvPicPr>
          <p:nvPr/>
        </p:nvPicPr>
        <p:blipFill rotWithShape="1">
          <a:blip r:embed="rId8">
            <a:extLst>
              <a:ext uri="{28A0092B-C50C-407E-A947-70E740481C1C}">
                <a14:useLocalDpi xmlns:a14="http://schemas.microsoft.com/office/drawing/2010/main" val="0"/>
              </a:ext>
            </a:extLst>
          </a:blip>
          <a:srcRect l="31051" r="22922"/>
          <a:stretch/>
        </p:blipFill>
        <p:spPr>
          <a:xfrm rot="5400000">
            <a:off x="6285403" y="3114363"/>
            <a:ext cx="1891435" cy="3082023"/>
          </a:xfrm>
          <a:prstGeom prst="rect">
            <a:avLst/>
          </a:prstGeom>
        </p:spPr>
      </p:pic>
    </p:spTree>
    <p:extLst>
      <p:ext uri="{BB962C8B-B14F-4D97-AF65-F5344CB8AC3E}">
        <p14:creationId xmlns:p14="http://schemas.microsoft.com/office/powerpoint/2010/main" val="3726788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428" y="1019819"/>
            <a:ext cx="3855049" cy="338554"/>
          </a:xfrm>
          <a:prstGeom prst="rect">
            <a:avLst/>
          </a:prstGeom>
          <a:noFill/>
        </p:spPr>
        <p:txBody>
          <a:bodyPr wrap="square" rtlCol="0">
            <a:spAutoFit/>
          </a:bodyPr>
          <a:lstStyle/>
          <a:p>
            <a:r>
              <a:rPr lang="en-US" sz="1600" b="1" spc="200" dirty="0" smtClean="0">
                <a:solidFill>
                  <a:srgbClr val="C00000"/>
                </a:solidFill>
                <a:effectLst>
                  <a:outerShdw blurRad="38100" dist="38100" dir="2700000" algn="tl">
                    <a:srgbClr val="000000">
                      <a:alpha val="43137"/>
                    </a:srgbClr>
                  </a:outerShdw>
                </a:effectLst>
                <a:latin typeface="Roboto Medium"/>
                <a:cs typeface="Roboto Medium"/>
              </a:rPr>
              <a:t>OBJETIVO</a:t>
            </a:r>
            <a:endParaRPr lang="en-US" sz="1600" b="1" spc="200" dirty="0">
              <a:solidFill>
                <a:srgbClr val="C00000"/>
              </a:solidFill>
              <a:effectLst>
                <a:outerShdw blurRad="38100" dist="38100" dir="2700000" algn="tl">
                  <a:srgbClr val="000000">
                    <a:alpha val="43137"/>
                  </a:srgbClr>
                </a:outerShdw>
              </a:effectLst>
              <a:latin typeface="Roboto Medium"/>
              <a:cs typeface="Roboto Medium"/>
            </a:endParaRPr>
          </a:p>
        </p:txBody>
      </p:sp>
      <p:sp>
        <p:nvSpPr>
          <p:cNvPr id="2" name="Rectángulo 1"/>
          <p:cNvSpPr/>
          <p:nvPr/>
        </p:nvSpPr>
        <p:spPr>
          <a:xfrm>
            <a:off x="715223" y="1658490"/>
            <a:ext cx="7795033" cy="64633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s-PE" dirty="0" err="1" smtClean="0">
                <a:latin typeface="Roboto Medium"/>
              </a:rPr>
              <a:t>Prosocializar</a:t>
            </a:r>
            <a:r>
              <a:rPr lang="es-PE" dirty="0" smtClean="0">
                <a:latin typeface="Roboto Medium"/>
              </a:rPr>
              <a:t> </a:t>
            </a:r>
            <a:r>
              <a:rPr lang="es-PE" dirty="0">
                <a:latin typeface="Roboto Medium"/>
              </a:rPr>
              <a:t>la experiencia de </a:t>
            </a:r>
            <a:r>
              <a:rPr lang="es-PE" dirty="0" smtClean="0">
                <a:latin typeface="Roboto Medium"/>
              </a:rPr>
              <a:t>envejecer desde la </a:t>
            </a:r>
            <a:r>
              <a:rPr lang="es-PE" dirty="0" err="1">
                <a:latin typeface="Roboto Medium"/>
              </a:rPr>
              <a:t>autovalencia</a:t>
            </a:r>
            <a:r>
              <a:rPr lang="es-PE" dirty="0" smtClean="0">
                <a:latin typeface="Roboto Medium"/>
              </a:rPr>
              <a:t>, la </a:t>
            </a:r>
            <a:r>
              <a:rPr lang="es-PE" dirty="0">
                <a:latin typeface="Roboto Medium"/>
              </a:rPr>
              <a:t>habitabilidad </a:t>
            </a:r>
            <a:r>
              <a:rPr lang="es-PE" dirty="0" smtClean="0">
                <a:latin typeface="Roboto Medium"/>
              </a:rPr>
              <a:t>y la </a:t>
            </a:r>
            <a:r>
              <a:rPr lang="es-PE" dirty="0">
                <a:latin typeface="Roboto Medium"/>
              </a:rPr>
              <a:t>alimentación (autocuidado</a:t>
            </a:r>
            <a:r>
              <a:rPr lang="es-PE" dirty="0" smtClean="0"/>
              <a:t>) </a:t>
            </a:r>
            <a:endParaRPr lang="es-CL" dirty="0"/>
          </a:p>
        </p:txBody>
      </p:sp>
      <p:graphicFrame>
        <p:nvGraphicFramePr>
          <p:cNvPr id="3" name="Diagrama 2"/>
          <p:cNvGraphicFramePr/>
          <p:nvPr>
            <p:extLst>
              <p:ext uri="{D42A27DB-BD31-4B8C-83A1-F6EECF244321}">
                <p14:modId xmlns:p14="http://schemas.microsoft.com/office/powerpoint/2010/main" val="1005374213"/>
              </p:ext>
            </p:extLst>
          </p:nvPr>
        </p:nvGraphicFramePr>
        <p:xfrm>
          <a:off x="422032" y="3820745"/>
          <a:ext cx="8642838" cy="284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lamada de flecha hacia arriba 4"/>
          <p:cNvSpPr/>
          <p:nvPr/>
        </p:nvSpPr>
        <p:spPr>
          <a:xfrm>
            <a:off x="1234580" y="5153083"/>
            <a:ext cx="6898740" cy="841972"/>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419" b="1" dirty="0" smtClean="0">
                <a:latin typeface="Roboto Medium"/>
              </a:rPr>
              <a:t>Dimensión ética: inter generacional e interdisciplinaria</a:t>
            </a:r>
            <a:endParaRPr lang="es-CL" b="1" dirty="0">
              <a:latin typeface="Roboto Medium"/>
            </a:endParaRPr>
          </a:p>
        </p:txBody>
      </p:sp>
      <p:sp>
        <p:nvSpPr>
          <p:cNvPr id="6" name="Llamada de flecha hacia abajo 5"/>
          <p:cNvSpPr/>
          <p:nvPr/>
        </p:nvSpPr>
        <p:spPr>
          <a:xfrm>
            <a:off x="3770767" y="2748781"/>
            <a:ext cx="1683944" cy="651850"/>
          </a:xfrm>
          <a:prstGeom prst="downArrowCallou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419" b="1" dirty="0" smtClean="0">
                <a:latin typeface="Roboto Medium"/>
              </a:rPr>
              <a:t>¿Cómo?</a:t>
            </a:r>
            <a:endParaRPr lang="es-CL" b="1" dirty="0">
              <a:latin typeface="Roboto Medium"/>
            </a:endParaRPr>
          </a:p>
        </p:txBody>
      </p:sp>
    </p:spTree>
    <p:extLst>
      <p:ext uri="{BB962C8B-B14F-4D97-AF65-F5344CB8AC3E}">
        <p14:creationId xmlns:p14="http://schemas.microsoft.com/office/powerpoint/2010/main" val="3192050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5129" y="681280"/>
            <a:ext cx="3855049" cy="584775"/>
          </a:xfrm>
          <a:prstGeom prst="rect">
            <a:avLst/>
          </a:prstGeom>
          <a:noFill/>
        </p:spPr>
        <p:txBody>
          <a:bodyPr wrap="square" rtlCol="0">
            <a:spAutoFit/>
          </a:bodyPr>
          <a:lstStyle/>
          <a:p>
            <a:r>
              <a:rPr lang="en-US" sz="1600" b="1" spc="200" dirty="0" smtClean="0">
                <a:solidFill>
                  <a:srgbClr val="C00000"/>
                </a:solidFill>
                <a:effectLst>
                  <a:outerShdw blurRad="38100" dist="38100" dir="2700000" algn="tl">
                    <a:srgbClr val="000000">
                      <a:alpha val="43137"/>
                    </a:srgbClr>
                  </a:outerShdw>
                </a:effectLst>
                <a:latin typeface="Roboto Medium"/>
                <a:cs typeface="Roboto Medium"/>
              </a:rPr>
              <a:t>HALLAZGOS Y SU RELACIÓN CON REFERENTES TEÓRICOS  </a:t>
            </a:r>
            <a:endParaRPr lang="en-US" sz="1600" b="1" spc="200" dirty="0">
              <a:solidFill>
                <a:srgbClr val="C00000"/>
              </a:solidFill>
              <a:effectLst>
                <a:outerShdw blurRad="38100" dist="38100" dir="2700000" algn="tl">
                  <a:srgbClr val="000000">
                    <a:alpha val="43137"/>
                  </a:srgbClr>
                </a:outerShdw>
              </a:effectLst>
              <a:latin typeface="Roboto Medium"/>
              <a:cs typeface="Roboto Medium"/>
            </a:endParaRPr>
          </a:p>
        </p:txBody>
      </p:sp>
      <p:sp>
        <p:nvSpPr>
          <p:cNvPr id="2" name="Rectángulo 1"/>
          <p:cNvSpPr/>
          <p:nvPr/>
        </p:nvSpPr>
        <p:spPr>
          <a:xfrm>
            <a:off x="961174" y="2233994"/>
            <a:ext cx="3413159" cy="5711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PE" sz="1600" b="1" i="1" dirty="0">
                <a:latin typeface="Roboto Medium"/>
              </a:rPr>
              <a:t>El conflicto como oportunidad de relacionarse </a:t>
            </a:r>
            <a:endParaRPr lang="es-CL" sz="1600" dirty="0">
              <a:latin typeface="Roboto Medium"/>
            </a:endParaRPr>
          </a:p>
        </p:txBody>
      </p:sp>
      <p:sp>
        <p:nvSpPr>
          <p:cNvPr id="3" name="Rectángulo 2"/>
          <p:cNvSpPr/>
          <p:nvPr/>
        </p:nvSpPr>
        <p:spPr>
          <a:xfrm>
            <a:off x="716732" y="2888621"/>
            <a:ext cx="3657601" cy="4979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PE" sz="1600" b="1" i="1" dirty="0">
                <a:latin typeface="Roboto Medium"/>
              </a:rPr>
              <a:t>El contrapeso del prejuicio y la reciprocidad</a:t>
            </a:r>
            <a:endParaRPr lang="es-CL" sz="1600" dirty="0">
              <a:latin typeface="Roboto Medium"/>
            </a:endParaRPr>
          </a:p>
        </p:txBody>
      </p:sp>
      <p:sp>
        <p:nvSpPr>
          <p:cNvPr id="5" name="Rectángulo 4"/>
          <p:cNvSpPr/>
          <p:nvPr/>
        </p:nvSpPr>
        <p:spPr>
          <a:xfrm>
            <a:off x="445129" y="3465591"/>
            <a:ext cx="3929204" cy="5487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s-PE" sz="1600" b="1" i="1" dirty="0" smtClean="0">
              <a:latin typeface="Roboto Medium"/>
            </a:endParaRPr>
          </a:p>
          <a:p>
            <a:endParaRPr lang="es-PE" sz="1600" b="1" i="1" dirty="0">
              <a:latin typeface="Roboto Medium"/>
            </a:endParaRPr>
          </a:p>
          <a:p>
            <a:r>
              <a:rPr lang="es-PE" sz="1600" b="1" i="1" dirty="0" smtClean="0">
                <a:latin typeface="Roboto Medium"/>
              </a:rPr>
              <a:t>El </a:t>
            </a:r>
            <a:r>
              <a:rPr lang="es-PE" sz="1600" b="1" i="1" dirty="0">
                <a:latin typeface="Roboto Medium"/>
              </a:rPr>
              <a:t>significado vivencial del </a:t>
            </a:r>
            <a:r>
              <a:rPr lang="es-PE" sz="1600" b="1" i="1" dirty="0" smtClean="0">
                <a:latin typeface="Roboto Medium"/>
              </a:rPr>
              <a:t>vínculo</a:t>
            </a:r>
          </a:p>
          <a:p>
            <a:r>
              <a:rPr lang="es-PE" sz="1600" b="1" i="1" dirty="0" smtClean="0">
                <a:latin typeface="Roboto Medium"/>
              </a:rPr>
              <a:t> </a:t>
            </a:r>
            <a:endParaRPr lang="es-CL" sz="1600" dirty="0">
              <a:latin typeface="Roboto Medium"/>
            </a:endParaRPr>
          </a:p>
        </p:txBody>
      </p:sp>
      <p:sp>
        <p:nvSpPr>
          <p:cNvPr id="6" name="Rectángulo 5"/>
          <p:cNvSpPr/>
          <p:nvPr/>
        </p:nvSpPr>
        <p:spPr>
          <a:xfrm>
            <a:off x="4853405" y="2208259"/>
            <a:ext cx="3438825" cy="5552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PE" sz="1600" b="1" i="1" dirty="0">
                <a:latin typeface="Roboto Medium"/>
              </a:rPr>
              <a:t>Concepto una mirada interdisciplinaria</a:t>
            </a:r>
            <a:endParaRPr lang="es-CL" sz="1600" dirty="0">
              <a:latin typeface="Roboto Medium"/>
            </a:endParaRPr>
          </a:p>
        </p:txBody>
      </p:sp>
      <p:sp>
        <p:nvSpPr>
          <p:cNvPr id="9" name="Rectángulo 8"/>
          <p:cNvSpPr/>
          <p:nvPr/>
        </p:nvSpPr>
        <p:spPr>
          <a:xfrm>
            <a:off x="4853405" y="2837913"/>
            <a:ext cx="3657602" cy="54873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a:r>
              <a:rPr lang="es-CL" sz="1600" b="1" dirty="0">
                <a:latin typeface="Roboto Medium"/>
              </a:rPr>
              <a:t>Confrontar los dilemas éticos sin generar conflicto</a:t>
            </a:r>
            <a:endParaRPr lang="es-CL" sz="1600" dirty="0">
              <a:latin typeface="Roboto Medium"/>
            </a:endParaRPr>
          </a:p>
        </p:txBody>
      </p:sp>
      <p:sp>
        <p:nvSpPr>
          <p:cNvPr id="10" name="Rectángulo 9"/>
          <p:cNvSpPr/>
          <p:nvPr/>
        </p:nvSpPr>
        <p:spPr>
          <a:xfrm>
            <a:off x="4853403" y="3465591"/>
            <a:ext cx="3889763" cy="54873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a:r>
              <a:rPr lang="es-PE" sz="1600" b="1" i="1" dirty="0">
                <a:latin typeface="Roboto Medium"/>
              </a:rPr>
              <a:t>La práctica y la teoría: el punto de quiebre</a:t>
            </a:r>
            <a:endParaRPr lang="es-CL" sz="1600" dirty="0">
              <a:latin typeface="Roboto Medium"/>
            </a:endParaRPr>
          </a:p>
        </p:txBody>
      </p:sp>
      <p:sp>
        <p:nvSpPr>
          <p:cNvPr id="11" name="Rectángulo 10"/>
          <p:cNvSpPr/>
          <p:nvPr/>
        </p:nvSpPr>
        <p:spPr>
          <a:xfrm>
            <a:off x="445129" y="4427661"/>
            <a:ext cx="8298038" cy="1938992"/>
          </a:xfrm>
          <a:prstGeom prst="rect">
            <a:avLst/>
          </a:prstGeom>
        </p:spPr>
        <p:txBody>
          <a:bodyPr wrap="square">
            <a:spAutoFit/>
          </a:bodyPr>
          <a:lstStyle/>
          <a:p>
            <a:pPr algn="just"/>
            <a:r>
              <a:rPr lang="es-ES" sz="1500" b="1" dirty="0">
                <a:latin typeface="Roboto Medium"/>
                <a:ea typeface="Calibri" panose="020F0502020204030204" pitchFamily="34" charset="0"/>
              </a:rPr>
              <a:t>“… hay que ver el proyecto desde dos perspectivas, de madurez social, o sea con los adultos mayores y socialmente, y la otra madurez, quizás, de equipo. De que tuvimos madurez de equipo, de sobremanera, o sino el proyecto hubiera fracasado los primeros días por completo, pero yo me refería más a la madurez social plenamente con los adultos mayores…que...quizás algunas de nosotros y me incluyo… eh… tenía un prejuicio de cómo me atrevo a…tras el programa, tras este proyecto, a pesar de que yo había trabajado anteriormente con adultos mayores, pero con otros fines, con fines comerciales, este fin más social también me ayudó a madurar… eh… como persona…”</a:t>
            </a:r>
            <a:endParaRPr lang="es-CL" sz="1500" b="1" dirty="0">
              <a:latin typeface="Roboto Medium"/>
            </a:endParaRPr>
          </a:p>
        </p:txBody>
      </p:sp>
      <p:sp>
        <p:nvSpPr>
          <p:cNvPr id="12" name="Rectángulo redondeado 11"/>
          <p:cNvSpPr/>
          <p:nvPr/>
        </p:nvSpPr>
        <p:spPr>
          <a:xfrm>
            <a:off x="1448554" y="1553692"/>
            <a:ext cx="2290527" cy="4074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419" dirty="0" smtClean="0">
                <a:latin typeface="Roboto Medium"/>
              </a:rPr>
              <a:t>Intergeneracional</a:t>
            </a:r>
            <a:endParaRPr lang="es-CL" dirty="0">
              <a:latin typeface="Roboto Medium"/>
            </a:endParaRPr>
          </a:p>
        </p:txBody>
      </p:sp>
      <p:sp>
        <p:nvSpPr>
          <p:cNvPr id="13" name="Rectángulo redondeado 12"/>
          <p:cNvSpPr/>
          <p:nvPr/>
        </p:nvSpPr>
        <p:spPr>
          <a:xfrm>
            <a:off x="5536941" y="1553692"/>
            <a:ext cx="2290527" cy="40740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419" dirty="0" smtClean="0">
                <a:latin typeface="Roboto Medium"/>
              </a:rPr>
              <a:t>Interdisciplinario</a:t>
            </a:r>
            <a:endParaRPr lang="es-CL" dirty="0">
              <a:latin typeface="Roboto Medium"/>
            </a:endParaRPr>
          </a:p>
        </p:txBody>
      </p:sp>
    </p:spTree>
    <p:extLst>
      <p:ext uri="{BB962C8B-B14F-4D97-AF65-F5344CB8AC3E}">
        <p14:creationId xmlns:p14="http://schemas.microsoft.com/office/powerpoint/2010/main" val="159422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4839" y="1358373"/>
            <a:ext cx="7808183" cy="338554"/>
          </a:xfrm>
          <a:prstGeom prst="rect">
            <a:avLst/>
          </a:prstGeom>
          <a:noFill/>
        </p:spPr>
        <p:txBody>
          <a:bodyPr wrap="square" rtlCol="0">
            <a:spAutoFit/>
          </a:bodyPr>
          <a:lstStyle/>
          <a:p>
            <a:r>
              <a:rPr lang="en-US" sz="1600" b="1" spc="200" dirty="0" smtClean="0">
                <a:solidFill>
                  <a:srgbClr val="C00000"/>
                </a:solidFill>
                <a:effectLst>
                  <a:outerShdw blurRad="38100" dist="38100" dir="2700000" algn="tl">
                    <a:srgbClr val="000000">
                      <a:alpha val="43137"/>
                    </a:srgbClr>
                  </a:outerShdw>
                </a:effectLst>
                <a:latin typeface="Roboto Medium"/>
                <a:cs typeface="Roboto Medium"/>
              </a:rPr>
              <a:t>CONCLUSIONES, REFLEXIONES O RECOMENDACIONES</a:t>
            </a:r>
            <a:endParaRPr lang="en-US" sz="1600" b="1" spc="200" dirty="0">
              <a:solidFill>
                <a:srgbClr val="C00000"/>
              </a:solidFill>
              <a:effectLst>
                <a:outerShdw blurRad="38100" dist="38100" dir="2700000" algn="tl">
                  <a:srgbClr val="000000">
                    <a:alpha val="43137"/>
                  </a:srgbClr>
                </a:outerShdw>
              </a:effectLst>
              <a:latin typeface="Roboto Medium"/>
              <a:cs typeface="Roboto Medium"/>
            </a:endParaRPr>
          </a:p>
        </p:txBody>
      </p:sp>
      <p:sp>
        <p:nvSpPr>
          <p:cNvPr id="2" name="Rectángulo 1"/>
          <p:cNvSpPr/>
          <p:nvPr/>
        </p:nvSpPr>
        <p:spPr>
          <a:xfrm>
            <a:off x="1074839" y="1939349"/>
            <a:ext cx="7699884" cy="4516301"/>
          </a:xfrm>
          <a:prstGeom prst="rect">
            <a:avLst/>
          </a:prstGeom>
        </p:spPr>
        <p:txBody>
          <a:bodyPr wrap="square">
            <a:spAutoFit/>
          </a:bodyPr>
          <a:lstStyle/>
          <a:p>
            <a:pPr marL="285750" indent="-285750" algn="just">
              <a:lnSpc>
                <a:spcPct val="107000"/>
              </a:lnSpc>
              <a:spcAft>
                <a:spcPts val="0"/>
              </a:spcAft>
              <a:buBlip>
                <a:blip r:embed="rId2"/>
              </a:buBlip>
            </a:pPr>
            <a:r>
              <a:rPr lang="es-CL" dirty="0">
                <a:latin typeface="Roboto Medium"/>
              </a:rPr>
              <a:t>D</a:t>
            </a:r>
            <a:r>
              <a:rPr lang="es-CL" dirty="0" smtClean="0">
                <a:latin typeface="Roboto Medium"/>
              </a:rPr>
              <a:t>esde </a:t>
            </a:r>
            <a:r>
              <a:rPr lang="es-CL" dirty="0">
                <a:latin typeface="Roboto Medium"/>
              </a:rPr>
              <a:t>la perspectiva intergeneracional, tanto el conflicto como la oportunidad de relacionarse, la tensión entre el prejuicio y la reciprocidad, el como relacionarse desde los encuentros y no desde las diferencias y el significado vivencial del vínculo, les permite avanzar en la formación de personas, ciudadanos y profesionales socialmente </a:t>
            </a:r>
            <a:r>
              <a:rPr lang="es-CL" dirty="0" smtClean="0">
                <a:latin typeface="Roboto Medium"/>
              </a:rPr>
              <a:t>responsables</a:t>
            </a:r>
          </a:p>
          <a:p>
            <a:pPr marL="285750" indent="-285750" algn="just">
              <a:lnSpc>
                <a:spcPct val="107000"/>
              </a:lnSpc>
              <a:spcAft>
                <a:spcPts val="0"/>
              </a:spcAft>
              <a:buBlip>
                <a:blip r:embed="rId2"/>
              </a:buBlip>
            </a:pPr>
            <a:endParaRPr lang="es-CL" dirty="0">
              <a:latin typeface="Roboto Medium"/>
            </a:endParaRPr>
          </a:p>
          <a:p>
            <a:pPr algn="just">
              <a:lnSpc>
                <a:spcPct val="107000"/>
              </a:lnSpc>
              <a:spcAft>
                <a:spcPts val="0"/>
              </a:spcAft>
            </a:pPr>
            <a:endParaRPr lang="es-CL" dirty="0" smtClean="0">
              <a:latin typeface="Roboto Medium"/>
            </a:endParaRPr>
          </a:p>
          <a:p>
            <a:pPr marL="285750" indent="-285750" algn="just">
              <a:lnSpc>
                <a:spcPct val="107000"/>
              </a:lnSpc>
              <a:spcAft>
                <a:spcPts val="0"/>
              </a:spcAft>
              <a:buBlip>
                <a:blip r:embed="rId2"/>
              </a:buBlip>
            </a:pPr>
            <a:r>
              <a:rPr lang="es-CL" dirty="0">
                <a:latin typeface="Roboto Medium"/>
              </a:rPr>
              <a:t>Desde la dimensión interdisciplinaria, los elementos claves que fortalecen las relaciones de horizontalidad y gatillan una madurez social, al decir de las estudiantes, han sido el concepto de la mirada interdisciplinaria, el cómo las tres disciplinas se encuentran desde el dialogo, la vivencia de descubrir y co-construir la re-significación del yo profesional desde la relación práctica-teoría contextualizada como punto de quiebre</a:t>
            </a:r>
          </a:p>
        </p:txBody>
      </p:sp>
    </p:spTree>
    <p:extLst>
      <p:ext uri="{BB962C8B-B14F-4D97-AF65-F5344CB8AC3E}">
        <p14:creationId xmlns:p14="http://schemas.microsoft.com/office/powerpoint/2010/main" val="4215843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938894" y="3686680"/>
            <a:ext cx="71501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PE" sz="2200" b="1" i="0" u="none" strike="noStrike" kern="1200" cap="none" spc="0" normalizeH="0" baseline="0" noProof="0" dirty="0">
                <a:ln>
                  <a:noFill/>
                </a:ln>
                <a:solidFill>
                  <a:prstClr val="white"/>
                </a:solidFill>
                <a:effectLst/>
                <a:uLnTx/>
                <a:uFillTx/>
                <a:latin typeface="Roboto Medium"/>
                <a:ea typeface="+mn-ea"/>
                <a:cs typeface="+mn-cs"/>
              </a:rPr>
              <a:t>RELACIONES INTERGENERACIONALES COMO EXPERIENCIAS DE FORMACIÓN EN RESPONSABILIDAD SOCIAL TERRITORIAL</a:t>
            </a:r>
            <a:endParaRPr kumimoji="0" lang="en-US" sz="2200" b="1" i="0" u="none" strike="noStrike" kern="1200" cap="none" spc="300" normalizeH="0" baseline="0" noProof="0" dirty="0">
              <a:ln>
                <a:noFill/>
              </a:ln>
              <a:solidFill>
                <a:prstClr val="white"/>
              </a:solidFill>
              <a:effectLst/>
              <a:uLnTx/>
              <a:uFillTx/>
              <a:latin typeface="Roboto Medium"/>
              <a:ea typeface="+mn-ea"/>
              <a:cs typeface="Roboto Medium"/>
            </a:endParaRPr>
          </a:p>
        </p:txBody>
      </p:sp>
      <p:sp>
        <p:nvSpPr>
          <p:cNvPr id="14" name="TextBox 13"/>
          <p:cNvSpPr txBox="1"/>
          <p:nvPr/>
        </p:nvSpPr>
        <p:spPr>
          <a:xfrm>
            <a:off x="938894" y="6253400"/>
            <a:ext cx="2298700"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FFFFFF"/>
                </a:solidFill>
                <a:effectLst/>
                <a:uLnTx/>
                <a:uFillTx/>
                <a:latin typeface="Roboto Medium"/>
                <a:ea typeface="+mn-ea"/>
                <a:cs typeface="Roboto Light"/>
              </a:rPr>
              <a:t>Valparaíso, 05 de septiembre 2017</a:t>
            </a:r>
            <a:endParaRPr kumimoji="0" lang="en-US" sz="1000" b="1" i="0" u="none" strike="noStrike" kern="1200" cap="none" spc="0" normalizeH="0" baseline="0" noProof="0" dirty="0">
              <a:ln>
                <a:noFill/>
              </a:ln>
              <a:solidFill>
                <a:srgbClr val="FFFFFF"/>
              </a:solidFill>
              <a:effectLst/>
              <a:uLnTx/>
              <a:uFillTx/>
              <a:latin typeface="Roboto Medium"/>
              <a:ea typeface="+mn-ea"/>
              <a:cs typeface="Roboto Light"/>
            </a:endParaRPr>
          </a:p>
        </p:txBody>
      </p:sp>
      <p:sp>
        <p:nvSpPr>
          <p:cNvPr id="15" name="TextBox 14"/>
          <p:cNvSpPr txBox="1"/>
          <p:nvPr/>
        </p:nvSpPr>
        <p:spPr>
          <a:xfrm>
            <a:off x="5298547" y="4912358"/>
            <a:ext cx="3845453" cy="1815882"/>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smtClean="0">
                <a:ln>
                  <a:noFill/>
                </a:ln>
                <a:solidFill>
                  <a:prstClr val="white"/>
                </a:solidFill>
                <a:effectLst/>
                <a:uLnTx/>
                <a:uFillTx/>
                <a:latin typeface="Roboto Medium"/>
                <a:ea typeface="+mn-ea"/>
                <a:cs typeface="Roboto Light"/>
              </a:rPr>
              <a:t>Autores</a:t>
            </a:r>
            <a:r>
              <a:rPr kumimoji="0" lang="en-US" sz="1400" b="1" i="0" u="none" strike="noStrike" kern="1200" cap="none" spc="0" normalizeH="0" baseline="0" noProof="0" dirty="0" smtClean="0">
                <a:ln>
                  <a:noFill/>
                </a:ln>
                <a:solidFill>
                  <a:prstClr val="white"/>
                </a:solidFill>
                <a:effectLst/>
                <a:uLnTx/>
                <a:uFillTx/>
                <a:latin typeface="Roboto Medium"/>
                <a:ea typeface="+mn-ea"/>
                <a:cs typeface="Roboto Light"/>
              </a:rPr>
              <a:t>: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smtClean="0">
                <a:ln>
                  <a:noFill/>
                </a:ln>
                <a:solidFill>
                  <a:prstClr val="white"/>
                </a:solidFill>
                <a:effectLst/>
                <a:uLnTx/>
                <a:uFillTx/>
                <a:latin typeface="Roboto Medium"/>
                <a:ea typeface="+mn-ea"/>
                <a:cs typeface="+mn-cs"/>
              </a:rPr>
              <a:t>Alejandra </a:t>
            </a:r>
            <a:r>
              <a:rPr kumimoji="0" lang="es-PE" sz="1400" b="1" i="0" u="none" strike="noStrike" kern="1200" cap="none" spc="0" normalizeH="0" baseline="0" noProof="0" dirty="0">
                <a:ln>
                  <a:noFill/>
                </a:ln>
                <a:solidFill>
                  <a:prstClr val="white"/>
                </a:solidFill>
                <a:effectLst/>
                <a:uLnTx/>
                <a:uFillTx/>
                <a:latin typeface="Roboto Medium"/>
                <a:ea typeface="+mn-ea"/>
                <a:cs typeface="+mn-cs"/>
              </a:rPr>
              <a:t>Olavarría </a:t>
            </a:r>
            <a:r>
              <a:rPr kumimoji="0" lang="es-PE" sz="1400" b="1" i="0" u="none" strike="noStrike" kern="1200" cap="none" spc="0" normalizeH="0" baseline="0" noProof="0" dirty="0" err="1">
                <a:ln>
                  <a:noFill/>
                </a:ln>
                <a:solidFill>
                  <a:prstClr val="white"/>
                </a:solidFill>
                <a:effectLst/>
                <a:uLnTx/>
                <a:uFillTx/>
                <a:latin typeface="Roboto Medium"/>
                <a:ea typeface="+mn-ea"/>
                <a:cs typeface="+mn-cs"/>
              </a:rPr>
              <a:t>Oróstica</a:t>
            </a:r>
            <a:endParaRPr kumimoji="0" lang="es-CL" sz="1400" b="1" i="0" u="none" strike="noStrike" kern="1200" cap="none" spc="0" normalizeH="0" baseline="0" noProof="0" dirty="0">
              <a:ln>
                <a:noFill/>
              </a:ln>
              <a:solidFill>
                <a:prstClr val="white"/>
              </a:solidFill>
              <a:effectLst/>
              <a:uLnTx/>
              <a:uFillTx/>
              <a:latin typeface="Roboto Medium"/>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Roboto Medium"/>
                <a:ea typeface="+mn-ea"/>
                <a:cs typeface="+mn-cs"/>
              </a:rPr>
              <a:t>Carolina Astudillo Castro </a:t>
            </a:r>
            <a:endParaRPr kumimoji="0" lang="es-CL" sz="1400" b="1" i="0" u="none" strike="noStrike" kern="1200" cap="none" spc="0" normalizeH="0" baseline="0" noProof="0" dirty="0">
              <a:ln>
                <a:noFill/>
              </a:ln>
              <a:solidFill>
                <a:prstClr val="white"/>
              </a:solidFill>
              <a:effectLst/>
              <a:uLnTx/>
              <a:uFillTx/>
              <a:latin typeface="Roboto Medium"/>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Roboto Medium"/>
                <a:ea typeface="+mn-ea"/>
                <a:cs typeface="+mn-cs"/>
              </a:rPr>
              <a:t>Lorena González Reyes</a:t>
            </a:r>
            <a:endParaRPr kumimoji="0" lang="en-US" sz="1400" b="1" i="0" u="none" strike="noStrike" kern="1200" cap="none" spc="0" normalizeH="0" baseline="0" noProof="0" dirty="0" smtClean="0">
              <a:ln>
                <a:noFill/>
              </a:ln>
              <a:solidFill>
                <a:prstClr val="white"/>
              </a:solidFill>
              <a:effectLst/>
              <a:uLnTx/>
              <a:uFillTx/>
              <a:latin typeface="Roboto Medium"/>
              <a:ea typeface="+mn-ea"/>
              <a:cs typeface="Roboto Ligh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white"/>
              </a:solidFill>
              <a:effectLst/>
              <a:uLnTx/>
              <a:uFillTx/>
              <a:latin typeface="Roboto Medium"/>
              <a:ea typeface="+mn-ea"/>
              <a:cs typeface="Roboto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Roboto Medium"/>
                <a:ea typeface="+mn-ea"/>
                <a:cs typeface="Roboto Light"/>
              </a:rPr>
              <a:t>UNIDAD ACADEMICA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smtClean="0">
                <a:ln>
                  <a:noFill/>
                </a:ln>
                <a:solidFill>
                  <a:prstClr val="white"/>
                </a:solidFill>
                <a:effectLst/>
                <a:uLnTx/>
                <a:uFillTx/>
                <a:latin typeface="Roboto Medium"/>
                <a:ea typeface="+mn-ea"/>
                <a:cs typeface="Roboto Light"/>
              </a:rPr>
              <a:t>Escuela</a:t>
            </a:r>
            <a:r>
              <a:rPr kumimoji="0" lang="en-US" sz="1400" b="1" i="0" u="none" strike="noStrike" kern="1200" cap="none" spc="0" normalizeH="0" baseline="0" noProof="0" dirty="0" smtClean="0">
                <a:ln>
                  <a:noFill/>
                </a:ln>
                <a:solidFill>
                  <a:prstClr val="white"/>
                </a:solidFill>
                <a:effectLst/>
                <a:uLnTx/>
                <a:uFillTx/>
                <a:latin typeface="Roboto Medium"/>
                <a:ea typeface="+mn-ea"/>
                <a:cs typeface="Roboto Light"/>
              </a:rPr>
              <a:t> de </a:t>
            </a:r>
            <a:r>
              <a:rPr kumimoji="0" lang="en-US" sz="1400" b="1" i="0" u="none" strike="noStrike" kern="1200" cap="none" spc="0" normalizeH="0" baseline="0" noProof="0" dirty="0" err="1">
                <a:ln>
                  <a:noFill/>
                </a:ln>
                <a:solidFill>
                  <a:prstClr val="white"/>
                </a:solidFill>
                <a:effectLst/>
                <a:uLnTx/>
                <a:uFillTx/>
                <a:latin typeface="Roboto Medium"/>
                <a:ea typeface="+mn-ea"/>
                <a:cs typeface="Roboto Light"/>
              </a:rPr>
              <a:t>I</a:t>
            </a:r>
            <a:r>
              <a:rPr kumimoji="0" lang="en-US" sz="1400" b="1" i="0" u="none" strike="noStrike" kern="1200" cap="none" spc="0" normalizeH="0" baseline="0" noProof="0" dirty="0" err="1" smtClean="0">
                <a:ln>
                  <a:noFill/>
                </a:ln>
                <a:solidFill>
                  <a:prstClr val="white"/>
                </a:solidFill>
                <a:effectLst/>
                <a:uLnTx/>
                <a:uFillTx/>
                <a:latin typeface="Roboto Medium"/>
                <a:ea typeface="+mn-ea"/>
                <a:cs typeface="Roboto Light"/>
              </a:rPr>
              <a:t>ngeniería</a:t>
            </a:r>
            <a:r>
              <a:rPr kumimoji="0" lang="en-US" sz="1400" b="1" i="0" u="none" strike="noStrike" kern="1200" cap="none" spc="0" normalizeH="0" baseline="0" noProof="0" dirty="0" smtClean="0">
                <a:ln>
                  <a:noFill/>
                </a:ln>
                <a:solidFill>
                  <a:prstClr val="white"/>
                </a:solidFill>
                <a:effectLst/>
                <a:uLnTx/>
                <a:uFillTx/>
                <a:latin typeface="Roboto Medium"/>
                <a:ea typeface="+mn-ea"/>
                <a:cs typeface="Roboto Light"/>
              </a:rPr>
              <a:t> </a:t>
            </a:r>
            <a:r>
              <a:rPr kumimoji="0" lang="en-US" sz="1400" b="1" i="0" u="none" strike="noStrike" kern="1200" cap="none" spc="0" normalizeH="0" baseline="0" noProof="0" dirty="0" err="1" smtClean="0">
                <a:ln>
                  <a:noFill/>
                </a:ln>
                <a:solidFill>
                  <a:prstClr val="white"/>
                </a:solidFill>
                <a:effectLst/>
                <a:uLnTx/>
                <a:uFillTx/>
                <a:latin typeface="Roboto Medium"/>
                <a:ea typeface="+mn-ea"/>
                <a:cs typeface="Roboto Light"/>
              </a:rPr>
              <a:t>en</a:t>
            </a:r>
            <a:r>
              <a:rPr kumimoji="0" lang="en-US" sz="1400" b="1" i="0" u="none" strike="noStrike" kern="1200" cap="none" spc="0" normalizeH="0" baseline="0" noProof="0" dirty="0" smtClean="0">
                <a:ln>
                  <a:noFill/>
                </a:ln>
                <a:solidFill>
                  <a:prstClr val="white"/>
                </a:solidFill>
                <a:effectLst/>
                <a:uLnTx/>
                <a:uFillTx/>
                <a:latin typeface="Roboto Medium"/>
                <a:ea typeface="+mn-ea"/>
                <a:cs typeface="Roboto Light"/>
              </a:rPr>
              <a:t> </a:t>
            </a:r>
            <a:r>
              <a:rPr kumimoji="0" lang="en-US" sz="1400" b="1" i="0" u="none" strike="noStrike" kern="1200" cap="none" spc="0" normalizeH="0" baseline="0" noProof="0" dirty="0" err="1">
                <a:ln>
                  <a:noFill/>
                </a:ln>
                <a:solidFill>
                  <a:prstClr val="white"/>
                </a:solidFill>
                <a:effectLst/>
                <a:uLnTx/>
                <a:uFillTx/>
                <a:latin typeface="Roboto Medium"/>
                <a:ea typeface="+mn-ea"/>
                <a:cs typeface="Roboto Light"/>
              </a:rPr>
              <a:t>C</a:t>
            </a:r>
            <a:r>
              <a:rPr kumimoji="0" lang="en-US" sz="1400" b="1" i="0" u="none" strike="noStrike" kern="1200" cap="none" spc="0" normalizeH="0" baseline="0" noProof="0" dirty="0" err="1" smtClean="0">
                <a:ln>
                  <a:noFill/>
                </a:ln>
                <a:solidFill>
                  <a:prstClr val="white"/>
                </a:solidFill>
                <a:effectLst/>
                <a:uLnTx/>
                <a:uFillTx/>
                <a:latin typeface="Roboto Medium"/>
                <a:ea typeface="+mn-ea"/>
                <a:cs typeface="Roboto Light"/>
              </a:rPr>
              <a:t>onstrucción</a:t>
            </a:r>
            <a:endParaRPr kumimoji="0" lang="en-US" sz="1400" b="1" i="0" u="none" strike="noStrike" kern="1200" cap="none" spc="0" normalizeH="0" baseline="0" noProof="0" dirty="0" smtClean="0">
              <a:ln>
                <a:noFill/>
              </a:ln>
              <a:solidFill>
                <a:prstClr val="white"/>
              </a:solidFill>
              <a:effectLst/>
              <a:uLnTx/>
              <a:uFillTx/>
              <a:latin typeface="Roboto Medium"/>
              <a:ea typeface="+mn-ea"/>
              <a:cs typeface="Roboto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smtClean="0">
                <a:ln>
                  <a:noFill/>
                </a:ln>
                <a:solidFill>
                  <a:prstClr val="white"/>
                </a:solidFill>
                <a:effectLst/>
                <a:uLnTx/>
                <a:uFillTx/>
                <a:latin typeface="Roboto Medium"/>
                <a:ea typeface="+mn-ea"/>
                <a:cs typeface="Roboto Light"/>
              </a:rPr>
              <a:t>Escuela</a:t>
            </a:r>
            <a:r>
              <a:rPr kumimoji="0" lang="en-US" sz="1400" b="1" i="0" u="none" strike="noStrike" kern="1200" cap="none" spc="0" normalizeH="0" baseline="0" noProof="0" dirty="0" smtClean="0">
                <a:ln>
                  <a:noFill/>
                </a:ln>
                <a:solidFill>
                  <a:prstClr val="white"/>
                </a:solidFill>
                <a:effectLst/>
                <a:uLnTx/>
                <a:uFillTx/>
                <a:latin typeface="Roboto Medium"/>
                <a:ea typeface="+mn-ea"/>
                <a:cs typeface="Roboto Light"/>
              </a:rPr>
              <a:t> de Alimentos</a:t>
            </a:r>
            <a:endParaRPr kumimoji="0" lang="en-US" sz="1400" b="1" i="0" u="none" strike="noStrike" kern="1200" cap="none" spc="0" normalizeH="0" baseline="0" noProof="0" dirty="0">
              <a:ln>
                <a:noFill/>
              </a:ln>
              <a:solidFill>
                <a:prstClr val="white"/>
              </a:solidFill>
              <a:effectLst/>
              <a:uLnTx/>
              <a:uFillTx/>
              <a:latin typeface="Roboto Medium"/>
              <a:ea typeface="+mn-ea"/>
              <a:cs typeface="Roboto Light"/>
            </a:endParaRPr>
          </a:p>
        </p:txBody>
      </p:sp>
      <p:pic>
        <p:nvPicPr>
          <p:cNvPr id="6" name="image2.jpeg"/>
          <p:cNvPicPr/>
          <p:nvPr/>
        </p:nvPicPr>
        <p:blipFill>
          <a:blip r:embed="rId3" cstate="print"/>
          <a:stretch>
            <a:fillRect/>
          </a:stretch>
        </p:blipFill>
        <p:spPr>
          <a:xfrm>
            <a:off x="938894" y="1088981"/>
            <a:ext cx="2491921" cy="739820"/>
          </a:xfrm>
          <a:prstGeom prst="rect">
            <a:avLst/>
          </a:prstGeom>
        </p:spPr>
      </p:pic>
    </p:spTree>
    <p:extLst>
      <p:ext uri="{BB962C8B-B14F-4D97-AF65-F5344CB8AC3E}">
        <p14:creationId xmlns:p14="http://schemas.microsoft.com/office/powerpoint/2010/main" val="2502208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PUCV 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 pucv 2016</Template>
  <TotalTime>253</TotalTime>
  <Words>406</Words>
  <Application>Microsoft Office PowerPoint</Application>
  <PresentationFormat>Presentación en pantalla (4:3)</PresentationFormat>
  <Paragraphs>53</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Roboto</vt:lpstr>
      <vt:lpstr>Roboto Light</vt:lpstr>
      <vt:lpstr>Roboto Medium</vt:lpstr>
      <vt:lpstr>PUCV 01</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VALDEBENITO</dc:creator>
  <cp:lastModifiedBy>Usuario</cp:lastModifiedBy>
  <cp:revision>21</cp:revision>
  <dcterms:created xsi:type="dcterms:W3CDTF">2017-08-09T21:37:38Z</dcterms:created>
  <dcterms:modified xsi:type="dcterms:W3CDTF">2017-08-21T15:34:56Z</dcterms:modified>
</cp:coreProperties>
</file>